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sldIdLst>
    <p:sldId id="310" r:id="rId3"/>
    <p:sldId id="312" r:id="rId4"/>
    <p:sldId id="257" r:id="rId5"/>
    <p:sldId id="258" r:id="rId6"/>
    <p:sldId id="259" r:id="rId7"/>
    <p:sldId id="261" r:id="rId8"/>
    <p:sldId id="316" r:id="rId9"/>
    <p:sldId id="317" r:id="rId10"/>
    <p:sldId id="313" r:id="rId11"/>
    <p:sldId id="329" r:id="rId12"/>
    <p:sldId id="330" r:id="rId13"/>
    <p:sldId id="331" r:id="rId14"/>
    <p:sldId id="327" r:id="rId15"/>
    <p:sldId id="328" r:id="rId16"/>
    <p:sldId id="315" r:id="rId17"/>
    <p:sldId id="325" r:id="rId18"/>
    <p:sldId id="323" r:id="rId19"/>
    <p:sldId id="324" r:id="rId20"/>
    <p:sldId id="332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3333FF"/>
    <a:srgbClr val="6600CC"/>
    <a:srgbClr val="6666FF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>
            <a:extLst>
              <a:ext uri="{FF2B5EF4-FFF2-40B4-BE49-F238E27FC236}">
                <a16:creationId xmlns:a16="http://schemas.microsoft.com/office/drawing/2014/main" id="{14F62390-3FA8-1F0D-73CC-4CB0200C674E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0899" name="Freeform 3">
              <a:extLst>
                <a:ext uri="{FF2B5EF4-FFF2-40B4-BE49-F238E27FC236}">
                  <a16:creationId xmlns:a16="http://schemas.microsoft.com/office/drawing/2014/main" id="{CC16549C-3D70-EB31-41CC-82DFDCFF63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0" name="Freeform 4">
              <a:extLst>
                <a:ext uri="{FF2B5EF4-FFF2-40B4-BE49-F238E27FC236}">
                  <a16:creationId xmlns:a16="http://schemas.microsoft.com/office/drawing/2014/main" id="{7A23D887-15E7-F14C-F955-2B94863F7A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1" name="Freeform 5">
              <a:extLst>
                <a:ext uri="{FF2B5EF4-FFF2-40B4-BE49-F238E27FC236}">
                  <a16:creationId xmlns:a16="http://schemas.microsoft.com/office/drawing/2014/main" id="{A837AE9A-E1E0-3F02-423A-885969F0B0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2" name="Freeform 6">
              <a:extLst>
                <a:ext uri="{FF2B5EF4-FFF2-40B4-BE49-F238E27FC236}">
                  <a16:creationId xmlns:a16="http://schemas.microsoft.com/office/drawing/2014/main" id="{91B2A4DB-F6CE-3593-DF11-CB70916BC2A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3" name="Oval 7">
              <a:extLst>
                <a:ext uri="{FF2B5EF4-FFF2-40B4-BE49-F238E27FC236}">
                  <a16:creationId xmlns:a16="http://schemas.microsoft.com/office/drawing/2014/main" id="{D67CB19E-E2C2-14C9-C280-9103DB7E1E4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4" name="Oval 8">
              <a:extLst>
                <a:ext uri="{FF2B5EF4-FFF2-40B4-BE49-F238E27FC236}">
                  <a16:creationId xmlns:a16="http://schemas.microsoft.com/office/drawing/2014/main" id="{D99BDF53-9D8B-B96A-D7E3-E7FA92C2340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905" name="Oval 9">
              <a:extLst>
                <a:ext uri="{FF2B5EF4-FFF2-40B4-BE49-F238E27FC236}">
                  <a16:creationId xmlns:a16="http://schemas.microsoft.com/office/drawing/2014/main" id="{9BB1FBB3-0CFB-4A89-0594-8DB94C13DA0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A60BD611-5D4D-7295-D85C-53C898B725A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0907" name="Rectangle 11">
            <a:extLst>
              <a:ext uri="{FF2B5EF4-FFF2-40B4-BE49-F238E27FC236}">
                <a16:creationId xmlns:a16="http://schemas.microsoft.com/office/drawing/2014/main" id="{DB668E42-3C00-F201-8959-27858170B69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0908" name="Rectangle 12">
            <a:extLst>
              <a:ext uri="{FF2B5EF4-FFF2-40B4-BE49-F238E27FC236}">
                <a16:creationId xmlns:a16="http://schemas.microsoft.com/office/drawing/2014/main" id="{0C37BF97-B84E-E775-DC79-ADFDDA94E48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0909" name="Rectangle 13">
            <a:extLst>
              <a:ext uri="{FF2B5EF4-FFF2-40B4-BE49-F238E27FC236}">
                <a16:creationId xmlns:a16="http://schemas.microsoft.com/office/drawing/2014/main" id="{33CC3F45-D292-B91C-4CB6-FC836C608E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0910" name="Rectangle 14">
            <a:extLst>
              <a:ext uri="{FF2B5EF4-FFF2-40B4-BE49-F238E27FC236}">
                <a16:creationId xmlns:a16="http://schemas.microsoft.com/office/drawing/2014/main" id="{87DE6E2B-ABA0-B302-39B9-30090EC021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B37C44-27AC-4F7F-B368-511F9D884D7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A79AB-CCD7-FC40-84DD-B7B69378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0EEE7F-3780-5234-AD2A-7B3F9B13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C98276-138E-E629-2C7A-F8511809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47EADE-BF40-DFEE-1D34-64B5629D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BDF93-88C5-E9C5-294F-53A62B60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2E355-4374-4794-B1D0-399E419855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58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317C0A-65AD-CA16-E185-2FAD149A9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10CD8B-F6FE-CBEC-F3A5-E5900076E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1CC47-8CEA-8D2F-854A-419B5356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03D715-6B74-1ED4-B1FD-513A0367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D9B1A1-0264-A539-85D2-DD9CA2D8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00734-E48D-4742-9F80-758DF8CE3B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389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97371-6BC4-DF84-5BE7-6BF82949D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F7728-C4BE-4A07-A970-48B3E2D8B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B0CE7-FEE0-DEC5-B1B9-7AA7DD74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74F108-5EA2-4372-E161-F8F29193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6A83CD-9A0A-49F4-FC73-B449DC19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1F83-2B2A-47D8-9C21-56F92C0924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78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6BD27-2521-C73D-CE7B-D871E1E8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3834A-C51F-C139-B576-8A5998E4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513DDB-127D-0A65-F088-726CD8CD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86EA1-0FA0-02F6-6688-724A0797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CE2E1F-6E9B-3153-9631-89601003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CAFBD-130F-44EC-87DB-65C472B07B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57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188DD-776D-A0EA-1FB4-FBE8AB23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07D3CE-444E-389B-1D00-0016621DA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B7B019-CAE8-7958-A941-23DC7163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FEB22-4F53-F0AC-96CB-042049D4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951A0-1FEF-98C9-4241-311F71FF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CAFF-C8B1-4921-B0DF-712A9F9AAD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331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72F20-41DC-A6D0-BF00-E13BF927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0FA95-6ACD-495D-F698-7B159AB4C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33EA17-B3A8-E3AF-8EE0-4C02B4EE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05ADC8-FCEF-5526-4680-5B4EFE37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15A6D6-E093-3F4A-10F6-D1E43527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56AD1-F3D1-14DA-0763-E0776477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4C816-3A17-4925-A6B0-AE223D7699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21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0C309-C8CA-5F5A-AEB5-90C9393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30F159-0F99-6A6F-66AA-E6E72C1E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1FADE3-546F-5696-6505-267E2F76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0B05C3-4DF0-8667-640A-D364D2B15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7EEBA0-606F-E7DB-C4C2-D8FAE97DA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651B8B-E060-2807-E356-3CCCDDB2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204B3F-A710-3983-5D9C-FF55F686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47FCE6-AAE8-9FBE-2EEE-96A021CE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E89CF-5680-409A-AA25-487E04740A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767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DB1C-FA4B-A2A7-45E8-B601E0F1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B6E08A-01D5-01CE-2065-685B5286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3E1371-1E7F-32C6-89AA-81E6ADBB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7DA18F-535E-AC27-1C5E-C79D86A8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6719-CEC6-478A-977D-30A133DFFF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08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EBBAEC-9445-BC3F-12B7-2928DE66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302D4D-FD56-0ADF-64F3-9641A663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A7976C-EB47-36E4-ACB9-545C6F9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94853-D9D1-4613-B63E-FB927D2847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31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59191-0020-5967-1D9B-D53E0B1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380E7-B91D-E228-5197-0C4791A18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823CF3-4486-D2C9-5A5C-D66BDE756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8A705-F11B-5D87-E162-4D1C5C07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42405B-9980-220E-EBCC-396462CC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A607AA-3708-3101-3459-EEC48ED3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D37D-7C2B-44A9-A32F-57F008C46C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55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48B1-3081-CF51-346F-E2F8E6F7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0F6B1F-D09C-5C6F-F587-CB4C9F075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5A2DDB-595B-43BD-4F08-6469F404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23076-34C0-A483-4377-B0FF20F3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686A5-E312-20C8-EAC7-EB7C6DC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772F2-17E1-48BA-B899-5333F4746F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24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030AA-C8C4-E358-82C0-F9C14731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A82A4A-5F79-EFEB-ED34-2DD7A122D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2A8F0E-047B-EC15-402C-E4438379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7EF48F-D06A-504C-1740-1243189E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5D533E-9C6D-665A-EAB0-7132BB72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52D580-9093-50FF-68F8-CB6CC5B7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3654-7FBB-40B4-830A-2FBFC94FF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50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1C93D-F334-A697-988C-10644789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75A174-6016-07B6-2B97-AE49DB03F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9313B-F1F2-7A29-8A39-5C78829C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5D2494-8CF0-3A55-48A4-9A42F799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167869-B98A-7B22-E753-515EF50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CA70-BE67-4682-8B6F-B4D034C12E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55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EFD846-A429-99F1-EDD3-069052A3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E49684-77D7-DD6E-301C-C13FD7A37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DEB94-373F-C8ED-710B-15B83877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763BA3-53FE-DA09-4D12-CD08FEDD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00199-9E36-7860-F6CF-6F347AAE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3B5B1-9C3D-4513-BC99-4B2A18FB24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83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00263-B599-DCB4-895A-0DE2BD6F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AF57EB-FC59-7B4F-8BDC-6826A0D1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48B11-1430-33D2-232E-AEECDC5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465BBB-8B9E-CBAF-EA97-196D3E56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0CFA53-8042-ADBC-F22B-430026F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D1A4A-89EF-48EE-A737-214E6E48AE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10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0C2BB-3798-4F03-26A6-23E8A563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510CD-A3BC-24AE-0069-D4610441A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AD2202-42CC-659C-3E5F-927F1F56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B8E11B-54BB-BCE0-4656-B0815AE0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B96A41-B070-5D5A-8050-DF2F4150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E8AAAF-AB95-4190-A3FC-07E8E07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D9D5-C9A8-4F55-A5A7-D11CCED88C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36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E25EC-07B4-3CCA-614B-67EA53AA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ED5E13-1F15-34BA-7E65-53AD06F0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C18382-E21A-47CE-0A9E-8EB4C56A1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3C2C80-B1C9-8E68-CE16-2B5428F34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2C0E74-93AB-4B78-7AC3-D7F341C2F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7E0A792-878E-E514-5E09-DC635B24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E4B29B-1CB7-6669-808D-400264A4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3ECB5E-D9CB-DEF8-5873-6169CBF4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01C0-2D27-4503-8F9D-73214D1CA3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5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7E477-51B0-A0C8-B16F-38A96AD4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57B486-5A5A-BA5A-DF4C-F7F87EBC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D8375-97B1-07CE-916A-427B30B8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710D08-D089-C040-E74B-2AFEA4F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890C-4205-438F-9F56-AE5E05CBB7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91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3F517A-E9C7-859F-0127-5B6253CA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8A31E4-FB04-90AD-F959-231897AD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A53F9-6234-8E03-5563-69BC3E48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166F-A451-41B4-AE3B-DCD8CF4298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13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B24FF-036C-DB23-6796-0EC392FE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A32746-580B-964A-2C1E-4C5C01D4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A71C1C-2899-2E37-4572-87F58A78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6746F-740E-580C-8541-DA82F4D9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FBFC99-725B-5241-7A38-35CDAFD4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11B27B-E5F1-0EA2-39CE-85441E56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695F-BD27-4642-8C79-86D09EFCBC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34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1CABA-CA7D-57B1-AFAA-8E3B1F5A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8EA78F-5F8F-F22D-5C3B-09D0064E5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B1872B-2FFC-205E-0E5C-3992754D6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B93139-14DA-016C-E467-F783CFF1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3FB50D-4C31-44C8-C0E9-4668C13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FBBDB6-B385-4213-885A-4924BEF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847D0-7B69-432C-9FD8-1C775E65CB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990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0FACA75E-AB11-C0BA-86F3-0B457B7A1112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9875" name="Freeform 3">
              <a:extLst>
                <a:ext uri="{FF2B5EF4-FFF2-40B4-BE49-F238E27FC236}">
                  <a16:creationId xmlns:a16="http://schemas.microsoft.com/office/drawing/2014/main" id="{B42703CF-15D3-FB8E-D44D-80DE621703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76" name="Freeform 4">
              <a:extLst>
                <a:ext uri="{FF2B5EF4-FFF2-40B4-BE49-F238E27FC236}">
                  <a16:creationId xmlns:a16="http://schemas.microsoft.com/office/drawing/2014/main" id="{76FBB990-C1DE-A918-FC14-C9CC2B14B8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77" name="Freeform 5">
              <a:extLst>
                <a:ext uri="{FF2B5EF4-FFF2-40B4-BE49-F238E27FC236}">
                  <a16:creationId xmlns:a16="http://schemas.microsoft.com/office/drawing/2014/main" id="{A4C179E0-98A6-7607-8F86-B947D313AD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78" name="Freeform 6">
              <a:extLst>
                <a:ext uri="{FF2B5EF4-FFF2-40B4-BE49-F238E27FC236}">
                  <a16:creationId xmlns:a16="http://schemas.microsoft.com/office/drawing/2014/main" id="{7F4D4CF7-D62E-A184-1285-6F2CFA41B3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79" name="Oval 7">
              <a:extLst>
                <a:ext uri="{FF2B5EF4-FFF2-40B4-BE49-F238E27FC236}">
                  <a16:creationId xmlns:a16="http://schemas.microsoft.com/office/drawing/2014/main" id="{EE5170B0-E9AD-BF06-4FDC-CD43188A84E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80" name="Oval 8">
              <a:extLst>
                <a:ext uri="{FF2B5EF4-FFF2-40B4-BE49-F238E27FC236}">
                  <a16:creationId xmlns:a16="http://schemas.microsoft.com/office/drawing/2014/main" id="{94A148D9-39A6-D239-F3F4-4114F71C604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881" name="Oval 9">
              <a:extLst>
                <a:ext uri="{FF2B5EF4-FFF2-40B4-BE49-F238E27FC236}">
                  <a16:creationId xmlns:a16="http://schemas.microsoft.com/office/drawing/2014/main" id="{EF9FE428-0E33-3836-735F-A2A77A444A4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9882" name="Rectangle 10">
            <a:extLst>
              <a:ext uri="{FF2B5EF4-FFF2-40B4-BE49-F238E27FC236}">
                <a16:creationId xmlns:a16="http://schemas.microsoft.com/office/drawing/2014/main" id="{29BC2364-254D-D944-0E04-BA0FFD2CF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9883" name="Rectangle 11">
            <a:extLst>
              <a:ext uri="{FF2B5EF4-FFF2-40B4-BE49-F238E27FC236}">
                <a16:creationId xmlns:a16="http://schemas.microsoft.com/office/drawing/2014/main" id="{E6E8605D-CBD4-DFA6-A962-A4CCEABC5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9884" name="Rectangle 12">
            <a:extLst>
              <a:ext uri="{FF2B5EF4-FFF2-40B4-BE49-F238E27FC236}">
                <a16:creationId xmlns:a16="http://schemas.microsoft.com/office/drawing/2014/main" id="{DCCCFD9E-80BB-5068-96E5-CC5731E9FE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id="{D07325B7-11BF-6F5B-000C-512C4E4EF7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9886" name="Rectangle 14">
            <a:extLst>
              <a:ext uri="{FF2B5EF4-FFF2-40B4-BE49-F238E27FC236}">
                <a16:creationId xmlns:a16="http://schemas.microsoft.com/office/drawing/2014/main" id="{2D53C0F2-028D-FFCF-EDC5-E73A4819BA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ECD5647-54BE-48FF-A25A-98516A2CF6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20AD2A-5B9B-415B-C26B-0EA887F02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838F56D-99D6-D9DD-E6F1-0CA92A995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193FA90B-D4A8-8B54-5B50-4076113B15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75331DFC-D51F-92D2-6D5D-A5AB9782B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1C5EEACA-4D2F-5FDA-2D69-DC47E27F0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2ECDDE-951A-4DA9-8B98-BF132B093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4343DEC8-7EE3-FA28-8E08-E28EB880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100123ED-54D9-BFBB-BC1B-0E961A8E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altLang="pt-BR" sz="7200" i="1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t-BR" altLang="pt-BR" sz="6600" b="1" i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ndara" panose="020E0502030303020204" pitchFamily="34" charset="0"/>
              </a:rPr>
              <a:t>Estudo sobre os Chakras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AC691CA-23B0-F174-2BB3-7774A4F66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74700"/>
          </a:xfrm>
        </p:spPr>
        <p:txBody>
          <a:bodyPr/>
          <a:lstStyle/>
          <a:p>
            <a:r>
              <a:rPr lang="pt-BR" altLang="pt-BR" sz="5400" b="1">
                <a:solidFill>
                  <a:srgbClr val="3333FF"/>
                </a:solidFill>
                <a:latin typeface="Candara" panose="020E0502030303020204" pitchFamily="34" charset="0"/>
              </a:rPr>
              <a:t>PLEXOS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A5FE972-722D-A952-A023-5A1DCA88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altLang="pt-BR"/>
              <a:t>Plexo, derivado do latim, “plessus”, quer dizer enlaçamento; 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Entrelaçamento de muitas ramificações de nervos ou filetes musculares, vasculares; 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O Sistema Nervoso é complexo e permeia todo o corpo físico denso em verdadeiro cipoal de linhas; 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Certos pontos do corpo as células nervosas formam uma espécie de rede compacta, entrecruzando-se abundantemente;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392603F-BDEB-4CBB-9544-FAEC55012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24862" cy="60483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/>
              <a:t>Conglomerados complexos e emaranhados, que parecem nós de uma linha embaraçada; </a:t>
            </a:r>
          </a:p>
          <a:p>
            <a:pPr algn="just">
              <a:lnSpc>
                <a:spcPct val="90000"/>
              </a:lnSpc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/>
              <a:t>A medicina chama a esses pontos plexos nervosos;</a:t>
            </a:r>
          </a:p>
          <a:p>
            <a:pPr algn="just">
              <a:lnSpc>
                <a:spcPct val="90000"/>
              </a:lnSpc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/>
              <a:t> A localização dos Centros de Força, chakras, no corpo etérico corresponde à dos plexos no corpo físico</a:t>
            </a:r>
            <a:r>
              <a:rPr lang="pt-BR" altLang="pt-BR" b="1"/>
              <a:t>;</a:t>
            </a:r>
          </a:p>
          <a:p>
            <a:pPr algn="just">
              <a:lnSpc>
                <a:spcPct val="90000"/>
              </a:lnSpc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/>
              <a:t>Os Centros de Força e os plexos vibram em sintonia uns com os outros ao poder da mente, que os dirige.</a:t>
            </a:r>
          </a:p>
          <a:p>
            <a:pPr algn="just"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22B6AD01-2A44-1479-D0EB-EF01A2EC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id="{3F6FD3BF-DAC0-8636-8E55-1222DCC7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Rectangle 5">
            <a:extLst>
              <a:ext uri="{FF2B5EF4-FFF2-40B4-BE49-F238E27FC236}">
                <a16:creationId xmlns:a16="http://schemas.microsoft.com/office/drawing/2014/main" id="{0CB5D722-A6AE-ABCA-61A2-9F6FA45E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altLang="pt-BR" sz="5400" b="1">
                <a:solidFill>
                  <a:srgbClr val="6600FF"/>
                </a:solidFill>
                <a:latin typeface="Candara" panose="020E0502030303020204" pitchFamily="34" charset="0"/>
              </a:rPr>
              <a:t>NÁDIS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F19AF362-E04F-67FD-B4EC-CF364D90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52513"/>
            <a:ext cx="85693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/>
              <a:t>Nádis são os meridianos ou canais de energia vital que vascularizam todo o nosso corpo; </a:t>
            </a:r>
          </a:p>
          <a:p>
            <a:pPr algn="just"/>
            <a:endParaRPr lang="pt-BR" altLang="pt-BR" sz="1200"/>
          </a:p>
          <a:p>
            <a:pPr algn="just"/>
            <a:r>
              <a:rPr lang="pt-BR" altLang="pt-BR"/>
              <a:t>São canais por onde fluem a força vital e o prana; </a:t>
            </a:r>
          </a:p>
          <a:p>
            <a:pPr algn="just"/>
            <a:endParaRPr lang="pt-BR" altLang="pt-BR" sz="1200"/>
          </a:p>
          <a:p>
            <a:pPr algn="just"/>
            <a:r>
              <a:rPr lang="pt-BR" altLang="pt-BR"/>
              <a:t>Os nádis são, portanto, linhas de força que não deve ser confundidas com os nervos do corpo físico, embora estejam em relação com eles;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>
            <a:extLst>
              <a:ext uri="{FF2B5EF4-FFF2-40B4-BE49-F238E27FC236}">
                <a16:creationId xmlns:a16="http://schemas.microsoft.com/office/drawing/2014/main" id="{2EE4F30C-7664-2788-2607-53FA1F4C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Rectangle 7">
            <a:extLst>
              <a:ext uri="{FF2B5EF4-FFF2-40B4-BE49-F238E27FC236}">
                <a16:creationId xmlns:a16="http://schemas.microsoft.com/office/drawing/2014/main" id="{57DA0D6B-855E-B9F5-AA19-D41F21776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5976938"/>
          </a:xfrm>
        </p:spPr>
        <p:txBody>
          <a:bodyPr/>
          <a:lstStyle/>
          <a:p>
            <a:pPr algn="just"/>
            <a:r>
              <a:rPr lang="pt-BR" altLang="pt-BR"/>
              <a:t>Nádis significa rio, corrente ou torrente; </a:t>
            </a:r>
          </a:p>
          <a:p>
            <a:pPr algn="just"/>
            <a:endParaRPr lang="pt-BR" altLang="pt-BR" sz="1200"/>
          </a:p>
          <a:p>
            <a:pPr algn="just"/>
            <a:r>
              <a:rPr lang="pt-BR" altLang="pt-BR"/>
              <a:t>São condutores de energia; </a:t>
            </a:r>
          </a:p>
          <a:p>
            <a:pPr algn="just"/>
            <a:endParaRPr lang="pt-BR" altLang="pt-BR" sz="1200"/>
          </a:p>
          <a:p>
            <a:pPr algn="just"/>
            <a:r>
              <a:rPr lang="pt-BR" altLang="pt-BR"/>
              <a:t>Os nádis se apresentam como se fossem milhares de finos filamentos de gás néon, entrecruzando o corpo etérico em toda sua extensão. 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432D1407-37F9-C45D-B845-3996A574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Rectangle 4">
            <a:extLst>
              <a:ext uri="{FF2B5EF4-FFF2-40B4-BE49-F238E27FC236}">
                <a16:creationId xmlns:a16="http://schemas.microsoft.com/office/drawing/2014/main" id="{D04392D4-621E-4095-1B89-CA6AD411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altLang="pt-BR" sz="5400" b="1" i="1">
                <a:solidFill>
                  <a:srgbClr val="6600FF"/>
                </a:solidFill>
                <a:latin typeface="Candara" panose="020E0502030303020204" pitchFamily="34" charset="0"/>
              </a:rPr>
              <a:t>ENERGIA KUNDALINI</a:t>
            </a:r>
            <a:r>
              <a:rPr lang="pt-BR" altLang="pt-BR" sz="5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8C5C1B02-49B9-C30E-A889-159DE7BC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08050"/>
            <a:ext cx="8424862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pt-BR" altLang="pt-BR"/>
              <a:t>É a energia que entra no campo energético por intermédio do chakra básico;</a:t>
            </a:r>
          </a:p>
          <a:p>
            <a:pPr algn="just">
              <a:lnSpc>
                <a:spcPct val="80000"/>
              </a:lnSpc>
            </a:pPr>
            <a:endParaRPr lang="pt-BR" altLang="pt-BR" sz="1400"/>
          </a:p>
          <a:p>
            <a:pPr algn="just">
              <a:lnSpc>
                <a:spcPct val="80000"/>
              </a:lnSpc>
            </a:pPr>
            <a:r>
              <a:rPr lang="pt-BR" altLang="pt-BR"/>
              <a:t>É também chamada aqui no ocidente de energia telúrica (energia da terra); </a:t>
            </a:r>
          </a:p>
          <a:p>
            <a:pPr algn="just">
              <a:lnSpc>
                <a:spcPct val="80000"/>
              </a:lnSpc>
            </a:pPr>
            <a:endParaRPr lang="pt-BR" altLang="pt-BR" sz="1400"/>
          </a:p>
          <a:p>
            <a:pPr algn="just">
              <a:lnSpc>
                <a:spcPct val="80000"/>
              </a:lnSpc>
            </a:pPr>
            <a:r>
              <a:rPr lang="pt-BR" altLang="pt-BR"/>
              <a:t>A Energia Kundalini é a forma mais forte de energia polarizada existente na Terra;</a:t>
            </a:r>
          </a:p>
          <a:p>
            <a:pPr algn="just">
              <a:lnSpc>
                <a:spcPct val="80000"/>
              </a:lnSpc>
            </a:pPr>
            <a:endParaRPr lang="pt-BR" altLang="pt-BR" sz="1400"/>
          </a:p>
          <a:p>
            <a:pPr algn="just">
              <a:lnSpc>
                <a:spcPct val="80000"/>
              </a:lnSpc>
            </a:pPr>
            <a:r>
              <a:rPr lang="pt-BR" altLang="pt-BR"/>
              <a:t>É de natureza neurológica e sexual;</a:t>
            </a:r>
          </a:p>
          <a:p>
            <a:pPr algn="just">
              <a:lnSpc>
                <a:spcPct val="80000"/>
              </a:lnSpc>
            </a:pPr>
            <a:endParaRPr lang="pt-BR" altLang="pt-BR" sz="1600"/>
          </a:p>
          <a:p>
            <a:pPr algn="just">
              <a:lnSpc>
                <a:spcPct val="80000"/>
              </a:lnSpc>
            </a:pPr>
            <a:r>
              <a:rPr lang="pt-BR" altLang="pt-BR"/>
              <a:t>É o poder espiritual da Grande Mãe Terra cujo propósito é despertar a vibração energética no coração humano para amar incondicionalmente tudo que existe; </a:t>
            </a:r>
          </a:p>
          <a:p>
            <a:pPr algn="just">
              <a:lnSpc>
                <a:spcPct val="80000"/>
              </a:lnSpc>
            </a:pPr>
            <a:endParaRPr lang="pt-BR" altLang="pt-BR"/>
          </a:p>
          <a:p>
            <a:pPr algn="just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>
            <a:extLst>
              <a:ext uri="{FF2B5EF4-FFF2-40B4-BE49-F238E27FC236}">
                <a16:creationId xmlns:a16="http://schemas.microsoft.com/office/drawing/2014/main" id="{16C526B4-8CBF-8E70-B6BE-5321C042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Rectangle 5">
            <a:extLst>
              <a:ext uri="{FF2B5EF4-FFF2-40B4-BE49-F238E27FC236}">
                <a16:creationId xmlns:a16="http://schemas.microsoft.com/office/drawing/2014/main" id="{CD6C04F6-B51B-6104-1973-2CAAC7C4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9151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/>
              <a:t>Situa-se enroscada três vezes e meia em nosso Chacra Básico ou Raiz;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Essa serpente espera aprendermos a amar de forma integral e incondicional a existência terrestre para despertar;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O despertar da kundalini é um processo puramente espiritual e energético em essência. </a:t>
            </a:r>
          </a:p>
          <a:p>
            <a:endParaRPr lang="pt-BR" altLang="pt-BR"/>
          </a:p>
          <a:p>
            <a:endParaRPr lang="pt-BR" altLang="pt-BR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>
            <a:extLst>
              <a:ext uri="{FF2B5EF4-FFF2-40B4-BE49-F238E27FC236}">
                <a16:creationId xmlns:a16="http://schemas.microsoft.com/office/drawing/2014/main" id="{FA9ED1F1-904E-75BD-6234-92CD6B9B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EA98A0B1-1380-D4C9-504A-183EDA87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altLang="pt-BR" sz="5400" b="1">
                <a:solidFill>
                  <a:srgbClr val="3333FF"/>
                </a:solidFill>
                <a:latin typeface="Candara" panose="020E0502030303020204" pitchFamily="34" charset="0"/>
              </a:rPr>
              <a:t>PRANA</a:t>
            </a:r>
            <a:r>
              <a:rPr lang="pt-BR" altLang="pt-BR" sz="5400"/>
              <a:t> 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C8324A5E-C155-0A35-1BBC-DF68E695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5693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pt-BR" altLang="pt-BR"/>
              <a:t>Prana é a energia vital que permeia todo o universo, incluindo a nós, humanos;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Em sânscrito significa “energia absoluta”;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É o princípio de energia ou força, o princípio ativo da vida, ou força vital;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Nele está a essência de todo movimento, de toda força, de toda energia, quer seja essa energia a gravitação, a eletricidade ou qualquer outra forma de vida;</a:t>
            </a:r>
          </a:p>
          <a:p>
            <a:pPr algn="just">
              <a:lnSpc>
                <a:spcPct val="80000"/>
              </a:lnSpc>
            </a:pPr>
            <a:endParaRPr lang="pt-BR" altLang="pt-BR" sz="1200"/>
          </a:p>
          <a:p>
            <a:pPr algn="just">
              <a:lnSpc>
                <a:spcPct val="80000"/>
              </a:lnSpc>
            </a:pPr>
            <a:r>
              <a:rPr lang="pt-BR" altLang="pt-BR"/>
              <a:t>É um princípio ativo da natureza que está em toda forma da matéria, mas não é matéria;</a:t>
            </a:r>
            <a:br>
              <a:rPr lang="pt-BR" altLang="pt-BR"/>
            </a:br>
            <a:br>
              <a:rPr lang="pt-BR" altLang="pt-BR"/>
            </a:br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E36C8658-749F-5FA7-EABB-537699DC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>
            <a:extLst>
              <a:ext uri="{FF2B5EF4-FFF2-40B4-BE49-F238E27FC236}">
                <a16:creationId xmlns:a16="http://schemas.microsoft.com/office/drawing/2014/main" id="{8DDA685B-FBA5-3C53-9839-144428A08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t-BR" altLang="pt-BR"/>
              <a:t>O prana é absorvido pelo organismo juntamente com o oxigênio, mas não é oxigênio;</a:t>
            </a:r>
          </a:p>
          <a:p>
            <a:pPr algn="just">
              <a:lnSpc>
                <a:spcPct val="90000"/>
              </a:lnSpc>
            </a:pPr>
            <a:endParaRPr lang="pt-BR" altLang="pt-BR" sz="1200"/>
          </a:p>
          <a:p>
            <a:pPr algn="just">
              <a:lnSpc>
                <a:spcPct val="90000"/>
              </a:lnSpc>
            </a:pPr>
            <a:r>
              <a:rPr lang="pt-BR" altLang="pt-BR"/>
              <a:t>Através da qualidade de nossa respiração podemos extrair e armazenar em nosso organismo, mais ou menos prana;</a:t>
            </a:r>
          </a:p>
          <a:p>
            <a:pPr algn="just">
              <a:lnSpc>
                <a:spcPct val="90000"/>
              </a:lnSpc>
            </a:pPr>
            <a:endParaRPr lang="pt-BR" altLang="pt-BR" sz="1200"/>
          </a:p>
          <a:p>
            <a:pPr algn="just">
              <a:lnSpc>
                <a:spcPct val="90000"/>
              </a:lnSpc>
            </a:pPr>
            <a:r>
              <a:rPr lang="pt-BR" altLang="pt-BR"/>
              <a:t>Dessa forma fortalecemos não só nosso corpo físico como também nosso cérebro;</a:t>
            </a:r>
          </a:p>
          <a:p>
            <a:pPr algn="just">
              <a:lnSpc>
                <a:spcPct val="90000"/>
              </a:lnSpc>
            </a:pPr>
            <a:endParaRPr lang="pt-BR" altLang="pt-BR" sz="1200"/>
          </a:p>
          <a:p>
            <a:pPr algn="just">
              <a:lnSpc>
                <a:spcPct val="90000"/>
              </a:lnSpc>
            </a:pPr>
            <a:r>
              <a:rPr lang="pt-BR" altLang="pt-BR"/>
              <a:t>Prana circula por toda parte do sistema nervoso, trazendo-lhe força e vitalidade.</a:t>
            </a:r>
            <a:br>
              <a:rPr lang="pt-BR" altLang="pt-BR"/>
            </a:br>
            <a:endParaRPr lang="pt-BR" altLang="pt-BR"/>
          </a:p>
          <a:p>
            <a:pPr algn="just">
              <a:lnSpc>
                <a:spcPct val="90000"/>
              </a:lnSpc>
            </a:pPr>
            <a:endParaRPr lang="pt-BR" altLang="pt-BR"/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endParaRPr lang="pt-BR" altLang="pt-BR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71DE89D-A7F2-7479-6A62-71EFEA804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pt-BR" altLang="pt-BR" sz="4800" b="1">
                <a:solidFill>
                  <a:srgbClr val="3333FF"/>
                </a:solidFill>
                <a:latin typeface="Candara" panose="020E0502030303020204" pitchFamily="34" charset="0"/>
              </a:rPr>
              <a:t>BIBLIOGRAFIA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4C26A6E-099C-DFDA-4AE8-D4754900A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4530725"/>
          </a:xfrm>
        </p:spPr>
        <p:txBody>
          <a:bodyPr/>
          <a:lstStyle/>
          <a:p>
            <a:r>
              <a:rPr lang="pt-BR" altLang="pt-BR"/>
              <a:t>Apostilas do Centro Pai Kachambí</a:t>
            </a:r>
          </a:p>
          <a:p>
            <a:endParaRPr lang="pt-BR" altLang="pt-BR" sz="1200"/>
          </a:p>
          <a:p>
            <a:r>
              <a:rPr lang="pt-BR" altLang="pt-BR"/>
              <a:t>Apostila de REIK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C1A3EC2-62CE-64DB-6C68-0F09B672F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9163"/>
          </a:xfrm>
        </p:spPr>
        <p:txBody>
          <a:bodyPr/>
          <a:lstStyle/>
          <a:p>
            <a:r>
              <a:rPr lang="pt-BR" altLang="pt-BR" sz="5400" b="1">
                <a:solidFill>
                  <a:srgbClr val="6600FF"/>
                </a:solidFill>
                <a:latin typeface="Candara" panose="020E0502030303020204" pitchFamily="34" charset="0"/>
              </a:rPr>
              <a:t>CHAKRAS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214254-C448-B0D8-884A-51012048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89600"/>
          </a:xfrm>
        </p:spPr>
        <p:txBody>
          <a:bodyPr/>
          <a:lstStyle/>
          <a:p>
            <a:pPr algn="just"/>
            <a:r>
              <a:rPr lang="pt-BR" altLang="pt-BR" sz="3600"/>
              <a:t>É um captador e repassador das energias existentes no universo para equilibrar a sinergia existente entre os corpos espirituais, etérico e físico; 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 sz="3600"/>
              <a:t>Desse modo cada chakra assemelha-se a uma flor cujas pétalas estão em movimento constante e harmônico e se localiza no corpo etérico do ser humano.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41285C5-C996-479F-5850-B137F6B12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pt-BR" altLang="pt-BR" b="1">
                <a:solidFill>
                  <a:srgbClr val="6600FF"/>
                </a:solidFill>
                <a:latin typeface="Candara" panose="020E0502030303020204" pitchFamily="34" charset="0"/>
              </a:rPr>
              <a:t>O CORPO FÍSICO E OS CHACRAS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17B3D8-D256-441C-C86E-D48A95D13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69325" cy="5327650"/>
          </a:xfrm>
        </p:spPr>
        <p:txBody>
          <a:bodyPr/>
          <a:lstStyle/>
          <a:p>
            <a:pPr algn="just"/>
            <a:r>
              <a:rPr lang="pt-BR" altLang="pt-BR"/>
              <a:t>O nosso corpo tem uma ligação sutil com o mundo astral;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São centros de forças, captadores, acumuladores, e distribuidores de energia vital que nutrem nossos órgãos internos;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Controlam o metabolismo;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Estão localizados no corpo etérico;</a:t>
            </a:r>
          </a:p>
          <a:p>
            <a:pPr algn="just"/>
            <a:endParaRPr lang="pt-BR" altLang="pt-BR" sz="1400"/>
          </a:p>
          <a:p>
            <a:pPr algn="just">
              <a:buFont typeface="Wingdings" panose="05000000000000000000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25E728-1DC1-4AA1-FE5F-0372527F2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611981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/>
              <a:t>São percebidos pelos videntes como vórtices(redemoinhos) de energia vital, como espirais, girando em velocidades distintas, vibrando em pontos vitais de nosso corpo;</a:t>
            </a:r>
          </a:p>
          <a:p>
            <a:pPr algn="just">
              <a:lnSpc>
                <a:spcPct val="90000"/>
              </a:lnSpc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/>
              <a:t>Os centros de forças ou chakras, não são físicos;</a:t>
            </a:r>
          </a:p>
          <a:p>
            <a:pPr algn="just">
              <a:lnSpc>
                <a:spcPct val="90000"/>
              </a:lnSpc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/>
              <a:t>São pontos de interseção entre vários planos e através deles nosso corpo etérico se manifesta mais intensamente no corpo físico.</a:t>
            </a:r>
          </a:p>
          <a:p>
            <a:pPr algn="just">
              <a:lnSpc>
                <a:spcPct val="90000"/>
              </a:lnSpc>
            </a:pPr>
            <a:endParaRPr lang="pt-BR" altLang="pt-BR"/>
          </a:p>
          <a:p>
            <a:pPr algn="just">
              <a:lnSpc>
                <a:spcPct val="90000"/>
              </a:lnSpc>
            </a:pPr>
            <a:endParaRPr lang="pt-BR" altLang="pt-BR"/>
          </a:p>
          <a:p>
            <a:pPr>
              <a:lnSpc>
                <a:spcPct val="90000"/>
              </a:lnSpc>
            </a:pPr>
            <a:endParaRPr lang="pt-BR" altLang="pt-BR"/>
          </a:p>
          <a:p>
            <a:pPr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3E97DF7-2AE0-015D-5498-F50378E5C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24862" cy="6048375"/>
          </a:xfrm>
        </p:spPr>
        <p:txBody>
          <a:bodyPr/>
          <a:lstStyle/>
          <a:p>
            <a:pPr algn="just"/>
            <a:r>
              <a:rPr lang="pt-BR" altLang="pt-BR"/>
              <a:t>Dos inúmeros existentes, sete são considerados principais e localizam-se ao longo da coluna vertebral;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Cada um destes centros está associado com uma das sete glândulas endócrinas, e também com um grupo de nervos chamados plexos;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É através do desequilíbrio destes chakras que as pessoas adoecem e perdem a ligação com o divino;</a:t>
            </a:r>
          </a:p>
          <a:p>
            <a:pPr algn="just"/>
            <a:endParaRPr lang="pt-BR" altLang="pt-BR"/>
          </a:p>
          <a:p>
            <a:pPr algn="just"/>
            <a:endParaRPr lang="pt-BR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01EDB9E2-2ADF-9FF6-F956-6E7667617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5832475"/>
          </a:xfrm>
        </p:spPr>
        <p:txBody>
          <a:bodyPr/>
          <a:lstStyle/>
          <a:p>
            <a:pPr algn="just"/>
            <a:r>
              <a:rPr lang="pt-BR" altLang="pt-BR"/>
              <a:t>É comum ver as pessoas somatizando e transformando  em energias negativas como depressão, raiva, solidão ,em doenças físicas como câncer e outras graves doenças;</a:t>
            </a:r>
          </a:p>
          <a:p>
            <a:pPr algn="just"/>
            <a:endParaRPr lang="pt-BR" altLang="pt-BR" sz="1400"/>
          </a:p>
          <a:p>
            <a:pPr algn="just"/>
            <a:r>
              <a:rPr lang="pt-BR" altLang="pt-BR"/>
              <a:t>Quando harmonizados nos trazem energias de saúde e alegria.</a:t>
            </a:r>
          </a:p>
          <a:p>
            <a:pPr algn="just"/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5A025EF-FFE2-9E0E-FCF1-22C5F6C4F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0913"/>
          </a:xfrm>
        </p:spPr>
        <p:txBody>
          <a:bodyPr/>
          <a:lstStyle/>
          <a:p>
            <a:r>
              <a:rPr lang="pt-BR" altLang="pt-BR" sz="5400" b="1">
                <a:solidFill>
                  <a:srgbClr val="6600FF"/>
                </a:solidFill>
                <a:latin typeface="Candara" panose="020E0502030303020204" pitchFamily="34" charset="0"/>
              </a:rPr>
              <a:t>FUNÇÕES DOS CHAKRAS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CF7BC68-44DC-58DD-8336-A53899ED8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54006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/>
              <a:t>O trabalho dos chakras, então, reveste-se em importância para o gerenciamento distributivo das energias, adquirindo funções, e que iremos denominá-las de fisiológicas, psicológicas e mediúnicas: </a:t>
            </a:r>
          </a:p>
          <a:p>
            <a:pPr algn="just">
              <a:lnSpc>
                <a:spcPct val="90000"/>
              </a:lnSpc>
            </a:pPr>
            <a:endParaRPr lang="pt-BR" altLang="pt-BR" sz="1600"/>
          </a:p>
          <a:p>
            <a:pPr algn="just">
              <a:lnSpc>
                <a:spcPct val="90000"/>
              </a:lnSpc>
            </a:pPr>
            <a:r>
              <a:rPr lang="pt-BR" altLang="pt-BR" b="1"/>
              <a:t>Funções Fisiológicas:</a:t>
            </a:r>
            <a:r>
              <a:rPr lang="pt-BR" altLang="pt-BR"/>
              <a:t> é o entendimento de que ela faz parte da biologia tratando e investigando as funções orgânicas, processos e atividades vitais como crescimento, respiração, metabolismo e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03089986-5FCF-55C3-10ED-03CC4D22E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96300" cy="62642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b="1"/>
              <a:t>Funções Psicológicas: </a:t>
            </a:r>
            <a:r>
              <a:rPr lang="pt-BR" altLang="pt-BR"/>
              <a:t> os processos e atividades vitais, como vimos, recebem através do corpo mental a dinamização necessária para efetivar o percurso das energias nas dimensões do ser humano; </a:t>
            </a:r>
          </a:p>
          <a:p>
            <a:pPr algn="just">
              <a:lnSpc>
                <a:spcPct val="90000"/>
              </a:lnSpc>
            </a:pPr>
            <a:endParaRPr lang="pt-BR" altLang="pt-BR" sz="1600"/>
          </a:p>
          <a:p>
            <a:pPr algn="just">
              <a:lnSpc>
                <a:spcPct val="90000"/>
              </a:lnSpc>
            </a:pPr>
            <a:r>
              <a:rPr lang="pt-BR" altLang="pt-BR" b="1"/>
              <a:t>Funções Mediúnicas:</a:t>
            </a:r>
            <a:r>
              <a:rPr lang="pt-BR" altLang="pt-BR"/>
              <a:t> como existem vários tipos de pessoas, em suas qualidades moral, intelectual e espiritual, os chakras podem ser afetados por melhor ou pior utilização; ligando-se inexoravelmente através da vibração correspondente direcionada pelo indivíduo emitente dessa mesma vibração.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00" name="Group 156">
            <a:extLst>
              <a:ext uri="{FF2B5EF4-FFF2-40B4-BE49-F238E27FC236}">
                <a16:creationId xmlns:a16="http://schemas.microsoft.com/office/drawing/2014/main" id="{B567200C-5633-4FB6-D89E-BC2A4E349F8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drawingml/2006/table">
            <a:tbl>
              <a:tblPr/>
              <a:tblGrid>
                <a:gridCol w="3275013">
                  <a:extLst>
                    <a:ext uri="{9D8B030D-6E8A-4147-A177-3AD203B41FA5}">
                      <a16:colId xmlns:a16="http://schemas.microsoft.com/office/drawing/2014/main" val="2807509425"/>
                    </a:ext>
                  </a:extLst>
                </a:gridCol>
                <a:gridCol w="3214687">
                  <a:extLst>
                    <a:ext uri="{9D8B030D-6E8A-4147-A177-3AD203B41FA5}">
                      <a16:colId xmlns:a16="http://schemas.microsoft.com/office/drawing/2014/main" val="3188629991"/>
                    </a:ext>
                  </a:extLst>
                </a:gridCol>
                <a:gridCol w="2655888">
                  <a:extLst>
                    <a:ext uri="{9D8B030D-6E8A-4147-A177-3AD203B41FA5}">
                      <a16:colId xmlns:a16="http://schemas.microsoft.com/office/drawing/2014/main" val="2952762436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Chakras</a:t>
                      </a:r>
                      <a:b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Cores e Regiões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Glândulas Endócrinas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Efeitos terapêuticos da meditação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1879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7 - Coronário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Coroa da cabeça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Pineal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Parte posterior e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interna do cérebro.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Purificação dos corpos inferiores: físico,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etérico, emocional e mental.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42991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6 - Frontal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Entre as sobrance-                lha lhas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Pituitária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Abaixo e à frente do do cérebro, no osso esfenóide.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Desenvolvimento das intuições.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Interação com o Eu Superior.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7476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5 - Laríngeo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– Garganta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Tireóide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Região da garganta.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Melhora nos julgamentos e comunicações.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13801"/>
                  </a:ext>
                </a:extLst>
              </a:tr>
              <a:tr h="92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4 - Cardíaco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Região do corcoração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Timo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Tórax - osso esterno.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Amor no sentido amplo.Vínculo               microcosmo com                                                 o macrocosmo.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78181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3 - Solar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Região do diafragma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Pâncreas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No abdômen.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Eliminação de      comportamentos               negativos,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valorização da força                                                de vontade.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8609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2 - Esplênico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– Abaixo do umumbigo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4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Supra-renais 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Sobre os rins.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4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Eliminação de conflitos,  preocupações sexuais,    valorização do prazer.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56556"/>
                  </a:ext>
                </a:extLst>
              </a:tr>
              <a:tr h="1543050"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1 - Genésico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- Base da coluna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vertebral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Gônadas</a:t>
                      </a: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 - Ovários (mulher) e                                      tes Testículo (homem).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Eliminação de comportamentos               negativos,                            valorização dos                       instintos físicos e</a:t>
                      </a:r>
                      <a:endParaRPr kumimoji="0" lang="pt-BR" alt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ras Demi ITC" panose="020B0805030504020804" pitchFamily="34" charset="0"/>
                          <a:cs typeface="Times New Roman" panose="02020603050405020304" pitchFamily="18" charset="0"/>
                        </a:rPr>
                        <a:t>ligação com a natureza                                          e o planeta.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391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586</TotalTime>
  <Words>1112</Words>
  <Application>Microsoft Office PowerPoint</Application>
  <PresentationFormat>Apresentação na tela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</vt:lpstr>
      <vt:lpstr>Candara</vt:lpstr>
      <vt:lpstr>Eras Demi ITC</vt:lpstr>
      <vt:lpstr>Órbita</vt:lpstr>
      <vt:lpstr>Design padrão</vt:lpstr>
      <vt:lpstr>Apresentação do PowerPoint</vt:lpstr>
      <vt:lpstr>CHAKRAS</vt:lpstr>
      <vt:lpstr>O CORPO FÍSICO E OS CHACRAS</vt:lpstr>
      <vt:lpstr>Apresentação do PowerPoint</vt:lpstr>
      <vt:lpstr>Apresentação do PowerPoint</vt:lpstr>
      <vt:lpstr>Apresentação do PowerPoint</vt:lpstr>
      <vt:lpstr>FUNÇÕES DOS CHAKRAS</vt:lpstr>
      <vt:lpstr>Apresentação do PowerPoint</vt:lpstr>
      <vt:lpstr>Apresentação do PowerPoint</vt:lpstr>
      <vt:lpstr>PLEXOS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sobre os Chacras</dc:title>
  <dc:creator>Comipa</dc:creator>
  <cp:lastModifiedBy>Márcio Pincinato</cp:lastModifiedBy>
  <cp:revision>14</cp:revision>
  <dcterms:created xsi:type="dcterms:W3CDTF">2012-06-05T13:08:26Z</dcterms:created>
  <dcterms:modified xsi:type="dcterms:W3CDTF">2022-05-27T11:48:53Z</dcterms:modified>
</cp:coreProperties>
</file>