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8" r:id="rId4"/>
    <p:sldId id="265" r:id="rId5"/>
    <p:sldId id="266" r:id="rId6"/>
    <p:sldId id="262" r:id="rId7"/>
    <p:sldId id="304" r:id="rId8"/>
    <p:sldId id="302" r:id="rId9"/>
    <p:sldId id="269" r:id="rId10"/>
    <p:sldId id="270" r:id="rId11"/>
    <p:sldId id="271" r:id="rId12"/>
    <p:sldId id="272" r:id="rId13"/>
    <p:sldId id="273" r:id="rId14"/>
    <p:sldId id="280" r:id="rId15"/>
    <p:sldId id="275" r:id="rId16"/>
    <p:sldId id="282" r:id="rId17"/>
    <p:sldId id="278" r:id="rId18"/>
    <p:sldId id="285" r:id="rId19"/>
    <p:sldId id="286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30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EB959-9EE7-493E-BC5B-7EAD247E024F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E12A2EE9-3E1F-419A-973C-6954EF8C5920}">
      <dgm:prSet/>
      <dgm:spPr/>
      <dgm:t>
        <a:bodyPr/>
        <a:lstStyle/>
        <a:p>
          <a:r>
            <a:rPr lang="pt-BR" b="1" dirty="0" smtClean="0"/>
            <a:t>Hidroelétrica 800.000 </a:t>
          </a:r>
          <a:r>
            <a:rPr lang="pt-BR" b="1" dirty="0" err="1" smtClean="0"/>
            <a:t>Kwh</a:t>
          </a:r>
          <a:endParaRPr lang="pt-BR" dirty="0"/>
        </a:p>
      </dgm:t>
    </dgm:pt>
    <dgm:pt modelId="{8C5969A3-AD43-4F5A-A6BA-A16434F3F246}" type="parTrans" cxnId="{6F0A0B27-AA95-4484-9E38-516725AEABCA}">
      <dgm:prSet/>
      <dgm:spPr/>
      <dgm:t>
        <a:bodyPr/>
        <a:lstStyle/>
        <a:p>
          <a:endParaRPr lang="pt-BR"/>
        </a:p>
      </dgm:t>
    </dgm:pt>
    <dgm:pt modelId="{265038D8-4B4F-4F78-B196-35459C38BAAC}" type="sibTrans" cxnId="{6F0A0B27-AA95-4484-9E38-516725AEABCA}">
      <dgm:prSet/>
      <dgm:spPr/>
      <dgm:t>
        <a:bodyPr/>
        <a:lstStyle/>
        <a:p>
          <a:endParaRPr lang="pt-BR"/>
        </a:p>
      </dgm:t>
    </dgm:pt>
    <dgm:pt modelId="{C0AB7496-19A7-45F3-B2B8-3815B7ADF68B}">
      <dgm:prSet phldrT="[Texto]"/>
      <dgm:spPr/>
      <dgm:t>
        <a:bodyPr/>
        <a:lstStyle/>
        <a:p>
          <a:r>
            <a:rPr lang="pt-BR" b="1" dirty="0" smtClean="0"/>
            <a:t>Sub-estação 380.000 </a:t>
          </a:r>
          <a:r>
            <a:rPr lang="pt-BR" b="1" dirty="0" err="1" smtClean="0"/>
            <a:t>Kwh</a:t>
          </a:r>
          <a:endParaRPr lang="pt-BR" dirty="0"/>
        </a:p>
      </dgm:t>
    </dgm:pt>
    <dgm:pt modelId="{7CAE97BD-5F6A-4218-9FA7-025E02F44435}" type="parTrans" cxnId="{4EEF88FB-63CE-4827-9BC5-C99BEB4AFB3A}">
      <dgm:prSet/>
      <dgm:spPr/>
      <dgm:t>
        <a:bodyPr/>
        <a:lstStyle/>
        <a:p>
          <a:endParaRPr lang="pt-BR"/>
        </a:p>
      </dgm:t>
    </dgm:pt>
    <dgm:pt modelId="{03CDFC21-6E70-4DAE-A1F4-F7E36AB37C56}" type="sibTrans" cxnId="{4EEF88FB-63CE-4827-9BC5-C99BEB4AFB3A}">
      <dgm:prSet/>
      <dgm:spPr/>
      <dgm:t>
        <a:bodyPr/>
        <a:lstStyle/>
        <a:p>
          <a:endParaRPr lang="pt-BR"/>
        </a:p>
      </dgm:t>
    </dgm:pt>
    <dgm:pt modelId="{25E9E37C-4447-44F7-83FE-55B28DBBC530}">
      <dgm:prSet phldrT="[Texto]"/>
      <dgm:spPr/>
      <dgm:t>
        <a:bodyPr/>
        <a:lstStyle/>
        <a:p>
          <a:r>
            <a:rPr lang="pt-BR" b="1" dirty="0" smtClean="0"/>
            <a:t>Transformadores 13.000 </a:t>
          </a:r>
          <a:r>
            <a:rPr lang="pt-BR" b="1" dirty="0" err="1" smtClean="0"/>
            <a:t>Kwh</a:t>
          </a:r>
          <a:endParaRPr lang="pt-BR" dirty="0"/>
        </a:p>
      </dgm:t>
    </dgm:pt>
    <dgm:pt modelId="{535B7916-08E9-493A-A871-BE5D4BEED7DB}" type="parTrans" cxnId="{D69C103A-39BF-489B-90F9-EAF83DBB2984}">
      <dgm:prSet/>
      <dgm:spPr/>
      <dgm:t>
        <a:bodyPr/>
        <a:lstStyle/>
        <a:p>
          <a:endParaRPr lang="pt-BR"/>
        </a:p>
      </dgm:t>
    </dgm:pt>
    <dgm:pt modelId="{DA530055-D29C-4CE6-ACFC-B5FDF87083B2}" type="sibTrans" cxnId="{D69C103A-39BF-489B-90F9-EAF83DBB2984}">
      <dgm:prSet/>
      <dgm:spPr/>
      <dgm:t>
        <a:bodyPr/>
        <a:lstStyle/>
        <a:p>
          <a:endParaRPr lang="pt-BR"/>
        </a:p>
      </dgm:t>
    </dgm:pt>
    <dgm:pt modelId="{F76888AA-16F4-4CA8-BB81-166A7ADDDCD7}">
      <dgm:prSet phldrT="[Texto]"/>
      <dgm:spPr/>
      <dgm:t>
        <a:bodyPr/>
        <a:lstStyle/>
        <a:p>
          <a:r>
            <a:rPr lang="pt-BR" b="1" dirty="0" smtClean="0"/>
            <a:t>Lâmpada 110/220V</a:t>
          </a:r>
          <a:endParaRPr lang="pt-BR" dirty="0"/>
        </a:p>
      </dgm:t>
    </dgm:pt>
    <dgm:pt modelId="{B0C3313D-863B-479C-BBB6-354B91DEFEC5}" type="parTrans" cxnId="{72F1A4D0-2AEA-4AA5-8067-742F282599FC}">
      <dgm:prSet/>
      <dgm:spPr/>
      <dgm:t>
        <a:bodyPr/>
        <a:lstStyle/>
        <a:p>
          <a:endParaRPr lang="pt-BR"/>
        </a:p>
      </dgm:t>
    </dgm:pt>
    <dgm:pt modelId="{CF3BCD43-E916-4A15-9B6C-D163A5209D52}" type="sibTrans" cxnId="{72F1A4D0-2AEA-4AA5-8067-742F282599FC}">
      <dgm:prSet/>
      <dgm:spPr/>
      <dgm:t>
        <a:bodyPr/>
        <a:lstStyle/>
        <a:p>
          <a:endParaRPr lang="pt-BR"/>
        </a:p>
      </dgm:t>
    </dgm:pt>
    <dgm:pt modelId="{1216B7C0-57EA-4A44-B3AC-CDC4C088DC17}" type="pres">
      <dgm:prSet presAssocID="{0E7EB959-9EE7-493E-BC5B-7EAD247E024F}" presName="linearFlow" presStyleCnt="0">
        <dgm:presLayoutVars>
          <dgm:resizeHandles val="exact"/>
        </dgm:presLayoutVars>
      </dgm:prSet>
      <dgm:spPr/>
    </dgm:pt>
    <dgm:pt modelId="{92C9098E-0D39-4ACB-823E-FFFF4EA3DEB4}" type="pres">
      <dgm:prSet presAssocID="{E12A2EE9-3E1F-419A-973C-6954EF8C59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3C940D-F0D4-41B7-9810-4D9479371A4B}" type="pres">
      <dgm:prSet presAssocID="{265038D8-4B4F-4F78-B196-35459C38BAAC}" presName="sibTrans" presStyleLbl="sibTrans2D1" presStyleIdx="0" presStyleCnt="3"/>
      <dgm:spPr/>
      <dgm:t>
        <a:bodyPr/>
        <a:lstStyle/>
        <a:p>
          <a:endParaRPr lang="pt-BR"/>
        </a:p>
      </dgm:t>
    </dgm:pt>
    <dgm:pt modelId="{B670FEFF-9F62-41B7-8002-4E6FE01EC665}" type="pres">
      <dgm:prSet presAssocID="{265038D8-4B4F-4F78-B196-35459C38BAA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CB99231E-DD79-408E-BD91-DD3B3D954754}" type="pres">
      <dgm:prSet presAssocID="{C0AB7496-19A7-45F3-B2B8-3815B7ADF6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3B304E-EF5E-4CA6-9123-4475431A5D84}" type="pres">
      <dgm:prSet presAssocID="{03CDFC21-6E70-4DAE-A1F4-F7E36AB37C5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CC58C4CA-30D4-456A-B8C0-DB188FAAEDDB}" type="pres">
      <dgm:prSet presAssocID="{03CDFC21-6E70-4DAE-A1F4-F7E36AB37C56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C4FA3276-FFD2-4FA5-80CE-B639E2CBFE7F}" type="pres">
      <dgm:prSet presAssocID="{25E9E37C-4447-44F7-83FE-55B28DBBC5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5C4AF-670E-44B4-A31D-D5EABE178A5E}" type="pres">
      <dgm:prSet presAssocID="{DA530055-D29C-4CE6-ACFC-B5FDF87083B2}" presName="sibTrans" presStyleLbl="sibTrans2D1" presStyleIdx="2" presStyleCnt="3"/>
      <dgm:spPr/>
      <dgm:t>
        <a:bodyPr/>
        <a:lstStyle/>
        <a:p>
          <a:endParaRPr lang="pt-BR"/>
        </a:p>
      </dgm:t>
    </dgm:pt>
    <dgm:pt modelId="{B0D0A885-CEB8-4B60-A22B-8551FC584F97}" type="pres">
      <dgm:prSet presAssocID="{DA530055-D29C-4CE6-ACFC-B5FDF87083B2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C648D305-532B-4F29-BE62-5A8C27570B25}" type="pres">
      <dgm:prSet presAssocID="{F76888AA-16F4-4CA8-BB81-166A7ADDDC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2C02EB-F9FC-4346-B051-C4B27EA4B78A}" type="presOf" srcId="{F76888AA-16F4-4CA8-BB81-166A7ADDDCD7}" destId="{C648D305-532B-4F29-BE62-5A8C27570B25}" srcOrd="0" destOrd="0" presId="urn:microsoft.com/office/officeart/2005/8/layout/process2"/>
    <dgm:cxn modelId="{D63A92DE-83E1-4766-BBD9-E444271B93F4}" type="presOf" srcId="{265038D8-4B4F-4F78-B196-35459C38BAAC}" destId="{2B3C940D-F0D4-41B7-9810-4D9479371A4B}" srcOrd="0" destOrd="0" presId="urn:microsoft.com/office/officeart/2005/8/layout/process2"/>
    <dgm:cxn modelId="{0E9A6989-9E41-4B55-8CDE-634F441B6960}" type="presOf" srcId="{0E7EB959-9EE7-493E-BC5B-7EAD247E024F}" destId="{1216B7C0-57EA-4A44-B3AC-CDC4C088DC17}" srcOrd="0" destOrd="0" presId="urn:microsoft.com/office/officeart/2005/8/layout/process2"/>
    <dgm:cxn modelId="{C01B6782-6E1C-4568-832C-2BA906DA0D17}" type="presOf" srcId="{C0AB7496-19A7-45F3-B2B8-3815B7ADF68B}" destId="{CB99231E-DD79-408E-BD91-DD3B3D954754}" srcOrd="0" destOrd="0" presId="urn:microsoft.com/office/officeart/2005/8/layout/process2"/>
    <dgm:cxn modelId="{80E0D696-2016-4326-B9BF-0BB8DA1C3D56}" type="presOf" srcId="{265038D8-4B4F-4F78-B196-35459C38BAAC}" destId="{B670FEFF-9F62-41B7-8002-4E6FE01EC665}" srcOrd="1" destOrd="0" presId="urn:microsoft.com/office/officeart/2005/8/layout/process2"/>
    <dgm:cxn modelId="{49F242B4-B91A-4706-8953-3A036A8FDAA0}" type="presOf" srcId="{03CDFC21-6E70-4DAE-A1F4-F7E36AB37C56}" destId="{DB3B304E-EF5E-4CA6-9123-4475431A5D84}" srcOrd="0" destOrd="0" presId="urn:microsoft.com/office/officeart/2005/8/layout/process2"/>
    <dgm:cxn modelId="{39A956EF-0AA1-40D0-9CC5-08C3E6F22F85}" type="presOf" srcId="{03CDFC21-6E70-4DAE-A1F4-F7E36AB37C56}" destId="{CC58C4CA-30D4-456A-B8C0-DB188FAAEDDB}" srcOrd="1" destOrd="0" presId="urn:microsoft.com/office/officeart/2005/8/layout/process2"/>
    <dgm:cxn modelId="{D69C103A-39BF-489B-90F9-EAF83DBB2984}" srcId="{0E7EB959-9EE7-493E-BC5B-7EAD247E024F}" destId="{25E9E37C-4447-44F7-83FE-55B28DBBC530}" srcOrd="2" destOrd="0" parTransId="{535B7916-08E9-493A-A871-BE5D4BEED7DB}" sibTransId="{DA530055-D29C-4CE6-ACFC-B5FDF87083B2}"/>
    <dgm:cxn modelId="{C4AB0591-063A-40BD-95E4-0371D4318E18}" type="presOf" srcId="{E12A2EE9-3E1F-419A-973C-6954EF8C5920}" destId="{92C9098E-0D39-4ACB-823E-FFFF4EA3DEB4}" srcOrd="0" destOrd="0" presId="urn:microsoft.com/office/officeart/2005/8/layout/process2"/>
    <dgm:cxn modelId="{6F0A0B27-AA95-4484-9E38-516725AEABCA}" srcId="{0E7EB959-9EE7-493E-BC5B-7EAD247E024F}" destId="{E12A2EE9-3E1F-419A-973C-6954EF8C5920}" srcOrd="0" destOrd="0" parTransId="{8C5969A3-AD43-4F5A-A6BA-A16434F3F246}" sibTransId="{265038D8-4B4F-4F78-B196-35459C38BAAC}"/>
    <dgm:cxn modelId="{FDA272C0-BE14-42BA-9CDB-D63D1C9B901E}" type="presOf" srcId="{DA530055-D29C-4CE6-ACFC-B5FDF87083B2}" destId="{DE85C4AF-670E-44B4-A31D-D5EABE178A5E}" srcOrd="0" destOrd="0" presId="urn:microsoft.com/office/officeart/2005/8/layout/process2"/>
    <dgm:cxn modelId="{72F1A4D0-2AEA-4AA5-8067-742F282599FC}" srcId="{0E7EB959-9EE7-493E-BC5B-7EAD247E024F}" destId="{F76888AA-16F4-4CA8-BB81-166A7ADDDCD7}" srcOrd="3" destOrd="0" parTransId="{B0C3313D-863B-479C-BBB6-354B91DEFEC5}" sibTransId="{CF3BCD43-E916-4A15-9B6C-D163A5209D52}"/>
    <dgm:cxn modelId="{34880A5B-50F6-46AE-B880-597936BF7672}" type="presOf" srcId="{DA530055-D29C-4CE6-ACFC-B5FDF87083B2}" destId="{B0D0A885-CEB8-4B60-A22B-8551FC584F97}" srcOrd="1" destOrd="0" presId="urn:microsoft.com/office/officeart/2005/8/layout/process2"/>
    <dgm:cxn modelId="{4EEF88FB-63CE-4827-9BC5-C99BEB4AFB3A}" srcId="{0E7EB959-9EE7-493E-BC5B-7EAD247E024F}" destId="{C0AB7496-19A7-45F3-B2B8-3815B7ADF68B}" srcOrd="1" destOrd="0" parTransId="{7CAE97BD-5F6A-4218-9FA7-025E02F44435}" sibTransId="{03CDFC21-6E70-4DAE-A1F4-F7E36AB37C56}"/>
    <dgm:cxn modelId="{585A515F-9F61-42D7-9AB0-0C2B4732BE6C}" type="presOf" srcId="{25E9E37C-4447-44F7-83FE-55B28DBBC530}" destId="{C4FA3276-FFD2-4FA5-80CE-B639E2CBFE7F}" srcOrd="0" destOrd="0" presId="urn:microsoft.com/office/officeart/2005/8/layout/process2"/>
    <dgm:cxn modelId="{9A16A0CE-995B-4226-B895-86CBB06A071A}" type="presParOf" srcId="{1216B7C0-57EA-4A44-B3AC-CDC4C088DC17}" destId="{92C9098E-0D39-4ACB-823E-FFFF4EA3DEB4}" srcOrd="0" destOrd="0" presId="urn:microsoft.com/office/officeart/2005/8/layout/process2"/>
    <dgm:cxn modelId="{FA2CC85E-C3B7-4B16-85D6-EC19B84FC17A}" type="presParOf" srcId="{1216B7C0-57EA-4A44-B3AC-CDC4C088DC17}" destId="{2B3C940D-F0D4-41B7-9810-4D9479371A4B}" srcOrd="1" destOrd="0" presId="urn:microsoft.com/office/officeart/2005/8/layout/process2"/>
    <dgm:cxn modelId="{0C272443-86B1-4DDE-8804-DD36B2CBFC2C}" type="presParOf" srcId="{2B3C940D-F0D4-41B7-9810-4D9479371A4B}" destId="{B670FEFF-9F62-41B7-8002-4E6FE01EC665}" srcOrd="0" destOrd="0" presId="urn:microsoft.com/office/officeart/2005/8/layout/process2"/>
    <dgm:cxn modelId="{23B7FE5F-B938-42CD-B6F1-079251FE730E}" type="presParOf" srcId="{1216B7C0-57EA-4A44-B3AC-CDC4C088DC17}" destId="{CB99231E-DD79-408E-BD91-DD3B3D954754}" srcOrd="2" destOrd="0" presId="urn:microsoft.com/office/officeart/2005/8/layout/process2"/>
    <dgm:cxn modelId="{19C09991-B6E8-4C79-8B39-4628320F88AA}" type="presParOf" srcId="{1216B7C0-57EA-4A44-B3AC-CDC4C088DC17}" destId="{DB3B304E-EF5E-4CA6-9123-4475431A5D84}" srcOrd="3" destOrd="0" presId="urn:microsoft.com/office/officeart/2005/8/layout/process2"/>
    <dgm:cxn modelId="{86730263-4879-4AEC-87A4-45367493DB35}" type="presParOf" srcId="{DB3B304E-EF5E-4CA6-9123-4475431A5D84}" destId="{CC58C4CA-30D4-456A-B8C0-DB188FAAEDDB}" srcOrd="0" destOrd="0" presId="urn:microsoft.com/office/officeart/2005/8/layout/process2"/>
    <dgm:cxn modelId="{E3963EFA-E5BB-4078-9915-9E5B841BB39B}" type="presParOf" srcId="{1216B7C0-57EA-4A44-B3AC-CDC4C088DC17}" destId="{C4FA3276-FFD2-4FA5-80CE-B639E2CBFE7F}" srcOrd="4" destOrd="0" presId="urn:microsoft.com/office/officeart/2005/8/layout/process2"/>
    <dgm:cxn modelId="{DB4B415A-8849-43FC-9088-69698D4A97E5}" type="presParOf" srcId="{1216B7C0-57EA-4A44-B3AC-CDC4C088DC17}" destId="{DE85C4AF-670E-44B4-A31D-D5EABE178A5E}" srcOrd="5" destOrd="0" presId="urn:microsoft.com/office/officeart/2005/8/layout/process2"/>
    <dgm:cxn modelId="{052A1678-564A-4C32-849A-7B30894271F8}" type="presParOf" srcId="{DE85C4AF-670E-44B4-A31D-D5EABE178A5E}" destId="{B0D0A885-CEB8-4B60-A22B-8551FC584F97}" srcOrd="0" destOrd="0" presId="urn:microsoft.com/office/officeart/2005/8/layout/process2"/>
    <dgm:cxn modelId="{141725EB-9356-4656-92F4-4F74F9142309}" type="presParOf" srcId="{1216B7C0-57EA-4A44-B3AC-CDC4C088DC17}" destId="{C648D305-532B-4F29-BE62-5A8C27570B25}" srcOrd="6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F6BF-521F-4635-AF01-60ED49DE2694}" type="datetimeFigureOut">
              <a:rPr lang="pt-BR" smtClean="0"/>
              <a:pPr/>
              <a:t>28/2/2014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E74C-9CA6-49DE-953D-C310DF30E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souluz.spaceblog.com.br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143000"/>
          </a:xfrm>
        </p:spPr>
        <p:txBody>
          <a:bodyPr>
            <a:normAutofit/>
          </a:bodyPr>
          <a:lstStyle/>
          <a:p>
            <a:r>
              <a:rPr lang="pt-B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empus Sans ITC" pitchFamily="82" charset="0"/>
              </a:rPr>
              <a:t>CORPOS ESPIRITUAIS </a:t>
            </a:r>
            <a:endParaRPr lang="pt-BR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2- Corpo Etérico 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0298" y="928670"/>
            <a:ext cx="6357982" cy="3643338"/>
          </a:xfrm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Outros nomes: duplo vital, duplo etérico, lastro do psicossoma;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 o agente intermediário entre o perispírito e o corpo físico, é a camada mais próxima a ele;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Propriedade: dar e manter a vida ao corpo físico, sustentando sua harmonia;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85720" y="4714884"/>
            <a:ext cx="8572560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</a:rPr>
              <a:t>Associado à produção do ectoplasma, é de estrutura extremamente tênue,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</a:rPr>
              <a:t> </a:t>
            </a: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</a:rPr>
              <a:t>matéria quintessenciada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</a:rPr>
              <a:t>(muito sutil, fluído muito depurado);</a:t>
            </a:r>
            <a:r>
              <a:rPr lang="en-US" sz="2600" dirty="0" smtClean="0">
                <a:latin typeface="Candara" pitchFamily="34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7" name="Picture 15" descr="duplo"/>
          <p:cNvPicPr>
            <a:picLocks noChangeAspect="1" noChangeArrowheads="1"/>
          </p:cNvPicPr>
          <p:nvPr/>
        </p:nvPicPr>
        <p:blipFill>
          <a:blip r:embed="rId3"/>
          <a:srcRect l="6061" r="3030"/>
          <a:stretch>
            <a:fillRect/>
          </a:stretch>
        </p:blipFill>
        <p:spPr bwMode="auto">
          <a:xfrm>
            <a:off x="214282" y="857232"/>
            <a:ext cx="228601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290"/>
            <a:ext cx="8286808" cy="6357982"/>
          </a:xfrm>
        </p:spPr>
        <p:txBody>
          <a:bodyPr>
            <a:normAutofit fontScale="62500" lnSpcReduction="20000"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pt-B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Tem a função de distribuir as energias captadas do cosmo, através dos chakras, pois é onde eles estão localizados;</a:t>
            </a:r>
          </a:p>
          <a:p>
            <a:pPr lvl="0" algn="just">
              <a:buFont typeface="Wingdings" pitchFamily="2" charset="2"/>
              <a:buChar char="§"/>
            </a:pPr>
            <a:endParaRPr lang="pt-BR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 Duplo vibra em média 1 cm acima do Corpo Físico;</a:t>
            </a:r>
          </a:p>
          <a:p>
            <a:pPr algn="just">
              <a:buFont typeface="Wingdings" pitchFamily="2" charset="2"/>
              <a:buChar char="§"/>
            </a:pPr>
            <a:endParaRPr lang="pt-BR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estrutura do </a:t>
            </a:r>
            <a:r>
              <a:rPr lang="pt-B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Corpo </a:t>
            </a:r>
            <a:r>
              <a:rPr lang="pt-B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pt-B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térico</a:t>
            </a:r>
            <a:r>
              <a:rPr lang="pt-B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semelhante a uma teia, está em constante movimento;</a:t>
            </a:r>
          </a:p>
          <a:p>
            <a:pPr algn="just">
              <a:buFont typeface="Wingdings" pitchFamily="2" charset="2"/>
              <a:buChar char="§"/>
            </a:pPr>
            <a:endParaRPr lang="pt-BR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 duplo etérico tem a função de estabelecer a saúde, automaticamente, sem a interferência da consciência. Possui individualidade própria, mas não tem consciência;</a:t>
            </a:r>
          </a:p>
          <a:p>
            <a:pPr algn="just">
              <a:buFont typeface="Wingdings" pitchFamily="2" charset="2"/>
              <a:buChar char="§"/>
            </a:pPr>
            <a:endParaRPr lang="pt-BR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Por intermédio da estrutura etérica todos os atos da vontade (volitivos), os desejos, as emoções e quaisquer manifestações da consciência superior passam a atuar sobre o corpo físico (cérebro carnal);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14366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 duplo porque constitui uma duplicata do nosso corpo físico;</a:t>
            </a:r>
          </a:p>
          <a:p>
            <a:pPr algn="just">
              <a:buFont typeface="Wingdings" pitchFamily="2" charset="2"/>
              <a:buChar char="§"/>
            </a:pPr>
            <a:endParaRPr lang="pt-B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Grande número de doenças e desarmonias estão alojadas no Duplo Etérico, influenciando o Corpo Físico;</a:t>
            </a:r>
          </a:p>
          <a:p>
            <a:pPr algn="just">
              <a:buFont typeface="Wingdings" pitchFamily="2" charset="2"/>
              <a:buChar char="§"/>
            </a:pPr>
            <a:endParaRPr lang="pt-B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 chamadas cirurgias astrais, via de regra, são realizadas neste corpo;</a:t>
            </a:r>
          </a:p>
          <a:p>
            <a:pPr algn="just">
              <a:buFont typeface="Wingdings" pitchFamily="2" charset="2"/>
              <a:buChar char="§"/>
            </a:pPr>
            <a:endParaRPr lang="pt-B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Pode ser afetado por substâncias ácidas, hipnóticas, sedativas ou entorpecentes, e sensível também ao perfume, frio, calor, magnetismo, etc.; </a:t>
            </a:r>
          </a:p>
          <a:p>
            <a:pPr algn="just">
              <a:buFont typeface="Wingdings" pitchFamily="2" charset="2"/>
              <a:buChar char="§"/>
            </a:pPr>
            <a:endParaRPr lang="pt-B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Dissocia-se do corpo físico logo após a morte e, a seguir, dissolve-se em questão de horas.</a:t>
            </a:r>
          </a:p>
          <a:p>
            <a:pPr algn="just">
              <a:buFont typeface="Wingdings" pitchFamily="2" charset="2"/>
              <a:buChar char="§"/>
            </a:pPr>
            <a:endParaRPr lang="pt-BR" sz="3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3- Corpo Astral 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500298" y="928670"/>
            <a:ext cx="6429420" cy="3857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Outros nomes: corpo emocional, perispírito, corpo espiritual;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 o MOB – MODELO ORGANIZADOR BIOLÓGICO do corpo físico, ou seja, estrutura este corpo;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 o agente intermediário entre o corpo mental e o corpo físico, sendo o invólucro espiritual mais próximo a ele;</a:t>
            </a: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58" y="4714884"/>
            <a:ext cx="8501122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 com este corpo que os espíritos vivem na dimensão astral;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 de extrema importância para as comunicações espirituais;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1" name="Picture 16" descr="ast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22145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2643174" y="1643050"/>
            <a:ext cx="6215106" cy="58477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orbel" pitchFamily="34" charset="0"/>
              </a:rPr>
              <a:t>Perispírito</a:t>
            </a:r>
            <a:r>
              <a:rPr lang="pt-BR" sz="32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Corbel" pitchFamily="34" charset="0"/>
              </a:rPr>
              <a:t>(do grego): </a:t>
            </a:r>
            <a:r>
              <a:rPr lang="pt-BR" sz="2400" dirty="0" smtClean="0">
                <a:solidFill>
                  <a:schemeClr val="bg1"/>
                </a:solidFill>
                <a:latin typeface="Corbel" pitchFamily="34" charset="0"/>
              </a:rPr>
              <a:t>em torno de.</a:t>
            </a:r>
            <a:endParaRPr lang="pt-BR" sz="24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722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 corpo astral não possui a mesma densidade em todas as criaturas humanas.;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também conhecido como corpo emocional, onde se expressa a sensibilidade ao prazer e à dor, onde se registram todas as emoções comandadas pela vontade e pela força do psiquismo, todos os vícios e paixões, além dos primeiros ensaios de sentimentos;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Separa-se facilmente durante o sono natural ou induzido, pela ação de traumatismos ou fortes comoções, bem como pela vontade da mente, por anestesia, coma alcoólica;</a:t>
            </a: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0722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com ele que, nos trabalhos com a técnica a Apometria, projeções astrais conscientes ou por sonho, viajamos e atuamos no tempo e no espaço; 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Função: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sede do instinto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(sub-consciente);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Permanece ligado ao corpo físico e duplo etérico pelo cordão de prata.</a:t>
            </a: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9058" y="785794"/>
            <a:ext cx="5214942" cy="407196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um cordão fluídico;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Próximo ao corpo físico: guarda estreita ligação com a epífise (pineal) e se ramifica por todo o organismo, com ligações profundas com os centros de força e o sistema nervoso;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Em seu outro extremo, no corpo astral, se liga aos vórtices de energia;</a:t>
            </a:r>
          </a:p>
        </p:txBody>
      </p:sp>
      <p:pic>
        <p:nvPicPr>
          <p:cNvPr id="5" name="Picture 2" descr="C:\Documents and Settings\WINDOWS XP SP3\Meus documentos\9083845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378621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66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Cordão de Prata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720" y="2071678"/>
            <a:ext cx="1359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Cordão de prata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0" y="4357694"/>
            <a:ext cx="9144000" cy="228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É um elemento híbrido – biológico + etéreo;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Rompe definitivamente com o desencarne;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Mantém-se ligando o corpo físico e o duplo etérico ao astral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durante os desdobramentos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57290" y="1000108"/>
            <a:ext cx="1070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astral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786050" y="2214554"/>
            <a:ext cx="1044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físico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ector reto 11"/>
          <p:cNvCxnSpPr/>
          <p:nvPr/>
        </p:nvCxnSpPr>
        <p:spPr>
          <a:xfrm rot="10800000" flipV="1">
            <a:off x="1928794" y="2500306"/>
            <a:ext cx="857256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142976" y="2357430"/>
            <a:ext cx="357190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16200000" flipH="1">
            <a:off x="1821637" y="1321579"/>
            <a:ext cx="285752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66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Cordão de Prat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a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1027" name="Picture 3" descr="C:\Documents and Settings\WINDOWS XP SP3\Meus documentos\cordao_astral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371477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4071934" y="857232"/>
            <a:ext cx="47863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Na verdade, o cordão de prata é uma série de filamentos energéticos embutidos por toda a extensão (interna) do corpo físico. Quando o psicossoma se projeta, esses filamentos se distendem e se unem formando, então, um feixe de energia que liga os dois corpos. Pode se dizer que são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minicordões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que se juntam num só. Os principais filamentos se distendem de cinco pontos básicos: ventre (chakra sexual), plexo solar (chakra umbilical), baço (chakra esplênico), coração (chakra cardíaco) e cabeça (chakras coronário e frontal).</a:t>
            </a:r>
          </a:p>
          <a:p>
            <a:pPr algn="just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643702" y="6215082"/>
            <a:ext cx="225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Por Wagner Borges </a:t>
            </a:r>
            <a:r>
              <a:rPr lang="pt-BR" b="1" dirty="0" smtClean="0">
                <a:solidFill>
                  <a:schemeClr val="bg1"/>
                </a:solidFill>
              </a:rPr>
              <a:t>-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43372" y="4286256"/>
            <a:ext cx="4786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 o psicossoma se apresentar bastante denso energeticamente fora do corpo, é bem provável que o projetor veja um grande filamento do cordão exteriorizando-se do plexo solar ou do peito, pois são áreas que contém muito ectoplasma. 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4- Corpo Mental Inferior ou Concreto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714612" y="1285860"/>
            <a:ext cx="6143668" cy="35719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Função intelectiva: englobar as percepções que sensibilizam os 5 sentidos comuns ao homem terreno;</a:t>
            </a:r>
          </a:p>
          <a:p>
            <a:pPr algn="just">
              <a:buFont typeface="Wingdings" pitchFamily="2" charset="2"/>
              <a:buChar char="§"/>
            </a:pPr>
            <a:endParaRPr lang="pt-BR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o corpo cognitivo, cujo raciocínio é naturalmente seletivo e </a:t>
            </a:r>
            <a:r>
              <a:rPr lang="it-IT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impressiona diretamente o sistema nervoso;</a:t>
            </a:r>
          </a:p>
          <a:p>
            <a:pPr algn="just">
              <a:buFont typeface="Wingdings" pitchFamily="2" charset="2"/>
              <a:buChar char="§"/>
            </a:pPr>
            <a:endParaRPr lang="it-IT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Está diretamente relacionado à personalidade encarnada;</a:t>
            </a:r>
          </a:p>
          <a:p>
            <a:pPr algn="just">
              <a:buFont typeface="Wingdings" pitchFamily="2" charset="2"/>
              <a:buChar char="§"/>
            </a:pPr>
            <a:endParaRPr lang="it-IT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it-IT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pt-BR" dirty="0"/>
          </a:p>
        </p:txBody>
      </p:sp>
      <p:pic>
        <p:nvPicPr>
          <p:cNvPr id="6" name="Picture 17" descr="min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2145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357158" y="4929198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É o primeiro banco de dados onde a mente física busca as informações que precisa;</a:t>
            </a: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64347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o responsável pelo raciocínio, o intelecto calculista e relaciona-se com as formas de vida física;</a:t>
            </a:r>
          </a:p>
          <a:p>
            <a:pPr algn="just"/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o responsável pelo DOMÍNIO DAS EMOÇÕES;</a:t>
            </a:r>
          </a:p>
          <a:p>
            <a:pPr algn="just"/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Desdobra-se em 7 níveis e 49 sub-níveis de consciência;</a:t>
            </a:r>
          </a:p>
          <a:p>
            <a:pPr algn="just"/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a sede de todos os fenômenos de clarividência, telepatia e precognição.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70"/>
          </a:xfrm>
        </p:spPr>
        <p:txBody>
          <a:bodyPr>
            <a:normAutofit/>
          </a:bodyPr>
          <a:lstStyle/>
          <a:p>
            <a:r>
              <a:rPr lang="pt-B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HOMEM SETENÁRIO </a:t>
            </a:r>
            <a:endParaRPr lang="pt-B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85720" y="857232"/>
            <a:ext cx="8572560" cy="1928826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Os corpos espirituais, corpos ou dimensões psíquicas, níveis mentais ou consciências, são termos que vem sendo usados para expressar a constituição do homem em sua plenitude.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571504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6072198" y="2643182"/>
            <a:ext cx="27860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São vários os corpos que nos acompanham em uma vida, que efetivamente é uma jornada de aprendizado.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488" y="1214422"/>
            <a:ext cx="6072230" cy="400052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Elabora e estrutura princípios e idéias abstratas, buscando as sínteses e conclusões que definirão as ações do indivíduo;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Por sua vez, são geradoras de novas idéias, e assim infinitamente, processo responsável pelo avanço científico e tecnológico, além de todo o nosso embasamento filosófico ;</a:t>
            </a:r>
          </a:p>
          <a:p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5- Corpo Mental Superior ou Abstrato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6" name="Picture 18" descr="ms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50033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/>
          <p:cNvSpPr/>
          <p:nvPr/>
        </p:nvSpPr>
        <p:spPr>
          <a:xfrm>
            <a:off x="428596" y="5643578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É o segundo grande banco de dados que dispõe o ser;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2935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a fonte dos mais sublimes desejos, pensamentos e inspirações nobres e elevadas → representa a intuição pura;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Trata do subjetivo e está mais relacionado com o EU SUPERIOR ou CRÍSTICO, com a INDIVIDUALIDADE;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o CORPO CAUSAL, é causa, detentor da vontade e imaginação, é normalmente o gerenciador dos programas e ações do ser;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Apega-se facilmente ao mando e ao poder.</a:t>
            </a: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1438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Cordão de Ouro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32435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43438" y="1214422"/>
            <a:ext cx="4286280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um órgão extrafísico;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Responsável pelas transferências energéticas de nível superior;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Não se desfaz nem se rompe com o desencarne;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5720" y="5072074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o responsável pelas informações e mentalizações realizadas pelo corpo mental em direção ao corpo astral (inferior em vibração);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6050" y="1000108"/>
            <a:ext cx="5943584" cy="442915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Estrutura extremamente sutil, também é chamado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corpo cósmico, e é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atemporal (não depende do tempo). Suas linhas de força formam o corpo do mesmo, matéria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hiperfisica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, de sutil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quintessenciação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Tem como atributo principal o grande núcleo de potenciação da consciência;</a:t>
            </a:r>
          </a:p>
          <a:p>
            <a:pPr algn="just">
              <a:buFont typeface="Wingdings" pitchFamily="2" charset="2"/>
              <a:buChar char="§"/>
            </a:pPr>
            <a:endParaRPr lang="pt-BR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6- Corpo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Budico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ou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Buddhi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6" name="Picture 19" descr="bu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250033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357158" y="5143512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Nesta dimensão é que estão registrados toda a experiência e todos os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acontecimentos ocorridos nas existências de um ser, em seus mínimos detalhes;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785794"/>
            <a:ext cx="7143800" cy="207170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MORAL: 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Pequeno sol</a:t>
            </a:r>
          </a:p>
          <a:p>
            <a:pPr algn="just">
              <a:buNone/>
            </a:pPr>
            <a:endParaRPr lang="pt-BR" sz="1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Resguarda a individualidade do ser em relação ao meio em que ele vive;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Discernimento do bem e do mal sob o ponto de vista individual;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o veículo do espírito que impulsiona o espírito a obediência às leis do local onde o espírito está encarnado e comanda o comportamental da entidade encarnada em relação ao meio;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7158" y="214291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É dividido em três sub-corpos, intra-sensores, núcleos ou almas: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57158" y="3071810"/>
            <a:ext cx="7143800" cy="150810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INTUITIVA:</a:t>
            </a: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Ponta da balança</a:t>
            </a:r>
            <a:endParaRPr lang="pt-BR" sz="16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None/>
            </a:pPr>
            <a:endParaRPr lang="pt-BR" sz="1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Elo de ligação que recebe as informações mentais de todo o universo;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Dimensão da </a:t>
            </a: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intuição pura, da genialidade científica e 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estética do espírito; </a:t>
            </a: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instrumento da inspiração;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Antena captadora e registradora de informações que vibram no cosmo;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57158" y="4857760"/>
            <a:ext cx="7215238" cy="171451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CO</a:t>
            </a:r>
            <a:r>
              <a:rPr kumimoji="0" lang="pt-BR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NSCIENCIAL:</a:t>
            </a:r>
            <a:r>
              <a:rPr kumimoji="0" lang="pt-BR" sz="160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 Sol em chamas</a:t>
            </a:r>
            <a:endParaRPr kumimoji="0" lang="pt-BR" sz="16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2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Elo de ligação direta com a Harmonia Cósmica Universal;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 Representa o grande núcleo de potenciação da consciência cósmica;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Consciência coordenadora e diretora da vida, elo de ligação com a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Centelha Divina;</a:t>
            </a:r>
          </a:p>
        </p:txBody>
      </p:sp>
      <p:pic>
        <p:nvPicPr>
          <p:cNvPr id="10" name="Picture 19" descr="bu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02" y="857232"/>
            <a:ext cx="150019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Conector de seta reta 17"/>
          <p:cNvCxnSpPr>
            <a:stCxn id="3" idx="3"/>
          </p:cNvCxnSpPr>
          <p:nvPr/>
        </p:nvCxnSpPr>
        <p:spPr>
          <a:xfrm>
            <a:off x="7500958" y="1821645"/>
            <a:ext cx="785818" cy="3730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6" name="Picture 19" descr="bu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02" y="3000372"/>
            <a:ext cx="150019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9" descr="bu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02" y="4929198"/>
            <a:ext cx="150019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Conector de seta reta 28"/>
          <p:cNvCxnSpPr/>
          <p:nvPr/>
        </p:nvCxnSpPr>
        <p:spPr>
          <a:xfrm>
            <a:off x="7572396" y="5429264"/>
            <a:ext cx="714380" cy="158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7500958" y="3571876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58" y="285728"/>
            <a:ext cx="8358246" cy="614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De um modo geral o </a:t>
            </a:r>
            <a:r>
              <a:rPr kumimoji="0" lang="pt-BR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Corpo </a:t>
            </a:r>
            <a:r>
              <a:rPr kumimoji="0" lang="pt-BR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Buddhi</a:t>
            </a:r>
            <a:r>
              <a:rPr kumimoji="0" lang="pt-BR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</a:t>
            </a:r>
            <a:r>
              <a:rPr kumimoji="0" lang="pt-B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é pouco conhecido. Longe de nossos padrões físicos e de nossos meios de expressão, não há como compará-lo;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É o verdadeiro perispírito, ao final do processo evolutivo, quando os demais a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ele se fundiram. É nele que se gravam as ações do espírito e dele partem as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notas de harmonia ou desarmonia ali impressas, ou seja, as experiências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bem significadas estão ali arquivadas e são patrimônio do espírito. As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experiências mal resolvidas são remetidas de volta à personalidade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encarnada para novas e melhores significações. E por ser, no espírito, o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grande núcleo de potenciação da sua consciência cósmica, suas impulsões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terão seus efeitos visíveis e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somatizados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no Corpo Físico ou no psiquismo da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</a:rPr>
              <a:t>personalidade encarnada;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928926" y="1071546"/>
            <a:ext cx="5757874" cy="335758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Atman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, Espírito Essência, Eu Cósmico, Eu </a:t>
            </a:r>
            <a:r>
              <a:rPr lang="pt-B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Crístico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, Eu Divino, Centelha Divina;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Constitui a Essência Divina presente em cada criatura;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ESPÍRITO;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Princípio, semente e motor da vida</a:t>
            </a:r>
          </a:p>
        </p:txBody>
      </p:sp>
      <p:pic>
        <p:nvPicPr>
          <p:cNvPr id="6" name="Picture 20" descr="atma"/>
          <p:cNvPicPr>
            <a:picLocks noChangeAspect="1" noChangeArrowheads="1"/>
          </p:cNvPicPr>
          <p:nvPr/>
        </p:nvPicPr>
        <p:blipFill>
          <a:blip r:embed="rId3"/>
          <a:srcRect t="2779" r="4000" b="8332"/>
          <a:stretch>
            <a:fillRect/>
          </a:stretch>
        </p:blipFill>
        <p:spPr bwMode="auto">
          <a:xfrm>
            <a:off x="285720" y="1071546"/>
            <a:ext cx="257176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7- Corpo Átmico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450057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É a própria partícula da vida, o princípio coordenador;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É IMORTAL, CONSCIÊNCIA PURA;</a:t>
            </a:r>
          </a:p>
          <a:p>
            <a:pPr algn="just">
              <a:buFont typeface="Wingdings" pitchFamily="2" charset="2"/>
              <a:buChar char="§"/>
            </a:pPr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O corpo Átmico ou Espírito Puro constitui a Essência Divina em cada ser criado.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57186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Conector reto 6"/>
          <p:cNvCxnSpPr/>
          <p:nvPr/>
        </p:nvCxnSpPr>
        <p:spPr>
          <a:xfrm>
            <a:off x="2071670" y="114298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000232" y="2857496"/>
            <a:ext cx="200026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214546" y="6072206"/>
            <a:ext cx="17145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928794" y="4214818"/>
            <a:ext cx="221457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3714744" y="357166"/>
            <a:ext cx="5143536" cy="1500198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Pai/Mãe</a:t>
            </a:r>
            <a:b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Presença EU SOU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Presença de Deus Individualizada em cada pessoa.</a:t>
            </a:r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2786050" y="1857364"/>
            <a:ext cx="121444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Título 1"/>
          <p:cNvSpPr txBox="1">
            <a:spLocks/>
          </p:cNvSpPr>
          <p:nvPr/>
        </p:nvSpPr>
        <p:spPr>
          <a:xfrm>
            <a:off x="3428992" y="1571612"/>
            <a:ext cx="507209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Corpo Mental Superior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(Corpo Causal)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 sete esferas de luz contêm os registros de todas as obras boas realizadas, desde a 1º encarnação.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3714744" y="2500306"/>
            <a:ext cx="400052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Eu Superior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Santo Cristo Pessoal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Mestre Interior</a:t>
            </a:r>
            <a:endParaRPr kumimoji="0" lang="pt-BR" sz="20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3929058" y="4000504"/>
            <a:ext cx="500066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Cordão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Prata e a Chama Trina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chama é a c</a:t>
            </a:r>
            <a:r>
              <a:rPr lang="pt-BR" sz="16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entelha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divina,  vinda da Presença EU SOU. Este cordão nutre e mantém em atividade os quatro corpos inferiores e a chama trina.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5429256" y="5286388"/>
            <a:ext cx="228601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7" name="Conector reto 46"/>
          <p:cNvCxnSpPr/>
          <p:nvPr/>
        </p:nvCxnSpPr>
        <p:spPr>
          <a:xfrm>
            <a:off x="2071670" y="5357826"/>
            <a:ext cx="207170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4214810" y="5143512"/>
            <a:ext cx="385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ser Encarnado - Quartenário Inferio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do espírito na matéria.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3929058" y="5786454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 Violet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é uma energia espiritual capaz de consumir vibrações negativas, libertando a energia divina aprisionada em nossos registros cármicos.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928794" y="4214818"/>
            <a:ext cx="2214578" cy="8572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2357422" y="3643314"/>
            <a:ext cx="128588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Retângulo 70"/>
          <p:cNvSpPr/>
          <p:nvPr/>
        </p:nvSpPr>
        <p:spPr>
          <a:xfrm>
            <a:off x="3714744" y="3143248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Tubo de Luz</a:t>
            </a:r>
          </a:p>
          <a:p>
            <a:pPr algn="just"/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 de força de proteção. Depende da harmonia </a:t>
            </a:r>
          </a:p>
          <a:p>
            <a:pPr algn="just"/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pensamentos, ações, palavras e sentimentos.</a:t>
            </a:r>
            <a:endParaRPr lang="pt-BR" sz="1600" dirty="0"/>
          </a:p>
        </p:txBody>
      </p:sp>
      <p:sp>
        <p:nvSpPr>
          <p:cNvPr id="23" name="Retângulo 22"/>
          <p:cNvSpPr/>
          <p:nvPr/>
        </p:nvSpPr>
        <p:spPr>
          <a:xfrm>
            <a:off x="6000760" y="214290"/>
            <a:ext cx="29289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eusouluz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.spaceblog.com.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br</a:t>
            </a:r>
            <a:r>
              <a:rPr lang="pt-BR" dirty="0" smtClean="0">
                <a:hlinkClick r:id="rId4"/>
              </a:rPr>
              <a:t>/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214942" y="214290"/>
            <a:ext cx="789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Curso de Apometria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-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Biól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Dra. Rosana da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G.N.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Loyola</a:t>
            </a:r>
          </a:p>
          <a:p>
            <a:pPr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Caminho Semente de Luz e Amor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-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SBApometria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Bibliografia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357158" y="285728"/>
            <a:ext cx="8501122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Sete componentes interpenetrados, os mais diáfanos, ocupando a mesma porção espacial dos mais densos, perfeitamente definidos, mas vibrando em dimensões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espaciais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diferentes, onde as propriedades, funções e manifestações são distintas.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57203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5000628" y="2428868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Hindus, egípcios, chineses, essênios, hebreus e outros povos sábios do Oriente estudaram os 7 corpos energéticos. O Esoterismo, a Teosofia e outros ramos do ocultismo e algumas religiões orientais aceitam esta divisão.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93978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CONCEPÇÕES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3" t="3125" r="781"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8541" t="4376" r="49534" b="64452"/>
          <a:stretch>
            <a:fillRect/>
          </a:stretch>
        </p:blipFill>
        <p:spPr bwMode="auto">
          <a:xfrm>
            <a:off x="5715008" y="1000108"/>
            <a:ext cx="314327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Diagrama 11"/>
          <p:cNvGraphicFramePr/>
          <p:nvPr/>
        </p:nvGraphicFramePr>
        <p:xfrm>
          <a:off x="0" y="1000108"/>
          <a:ext cx="242886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tângulo 13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Porque o Espírito precisa de Corpos?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28860" y="1000108"/>
            <a:ext cx="3000396" cy="56323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mesma forma que a potência da energia que sai de uma hidroelétrica sofre um descenso energético para acender uma lâmpada sem explodi-la,  a energia vinda do espírito também sofre uma adaptação energética para poder agir nas diversas dimensões sem danificar os corpos que ira utilizar.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 descr="duplo"/>
          <p:cNvPicPr>
            <a:picLocks noChangeAspect="1" noChangeArrowheads="1"/>
          </p:cNvPicPr>
          <p:nvPr/>
        </p:nvPicPr>
        <p:blipFill>
          <a:blip r:embed="rId3"/>
          <a:srcRect l="6061" r="3030"/>
          <a:stretch>
            <a:fillRect/>
          </a:stretch>
        </p:blipFill>
        <p:spPr bwMode="auto">
          <a:xfrm>
            <a:off x="3357554" y="1285860"/>
            <a:ext cx="12144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ast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85860"/>
            <a:ext cx="12144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7" descr="min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285860"/>
            <a:ext cx="114300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8" descr="msu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4143380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bud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143380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0" descr="atma"/>
          <p:cNvPicPr>
            <a:picLocks noChangeAspect="1" noChangeArrowheads="1"/>
          </p:cNvPicPr>
          <p:nvPr/>
        </p:nvPicPr>
        <p:blipFill>
          <a:blip r:embed="rId8"/>
          <a:srcRect t="2779" r="4000" b="8332"/>
          <a:stretch>
            <a:fillRect/>
          </a:stretch>
        </p:blipFill>
        <p:spPr bwMode="auto">
          <a:xfrm>
            <a:off x="6072198" y="4071942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1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OS SETE CORPOS OU NÍVEIS DE CONSCIÊNCIA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786050" y="857232"/>
            <a:ext cx="193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Etérico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500562" y="857232"/>
            <a:ext cx="188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Astral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929322" y="857232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Inferior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85852" y="3786190"/>
            <a:ext cx="2200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Superior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929058" y="3786190"/>
            <a:ext cx="1297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Búdico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143636" y="3786190"/>
            <a:ext cx="1320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Átmico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1285860"/>
            <a:ext cx="12144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tângulo 21"/>
          <p:cNvSpPr/>
          <p:nvPr/>
        </p:nvSpPr>
        <p:spPr>
          <a:xfrm>
            <a:off x="1214414" y="857232"/>
            <a:ext cx="1853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Físico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928794" y="3071810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“EGO” - Quartenário Inferior - Personalidade</a:t>
            </a:r>
          </a:p>
        </p:txBody>
      </p:sp>
      <p:sp>
        <p:nvSpPr>
          <p:cNvPr id="24" name="Colchete direito 23"/>
          <p:cNvSpPr/>
          <p:nvPr/>
        </p:nvSpPr>
        <p:spPr>
          <a:xfrm rot="5400000">
            <a:off x="4786314" y="500042"/>
            <a:ext cx="71438" cy="5072098"/>
          </a:xfrm>
          <a:prstGeom prst="rightBracke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olchete direito 24"/>
          <p:cNvSpPr/>
          <p:nvPr/>
        </p:nvSpPr>
        <p:spPr>
          <a:xfrm rot="5400000">
            <a:off x="4822033" y="3750471"/>
            <a:ext cx="71438" cy="4714908"/>
          </a:xfrm>
          <a:prstGeom prst="rightBracke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571736" y="6215082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“EU” - Tríade Superior - Indivíduo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-428660" y="1428736"/>
            <a:ext cx="1691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MUTÁVEIS</a:t>
            </a:r>
          </a:p>
          <a:p>
            <a:pPr lvl="1" algn="ctr"/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Renovam-se</a:t>
            </a:r>
          </a:p>
          <a:p>
            <a:pPr lvl="1" algn="ctr"/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cada </a:t>
            </a:r>
          </a:p>
          <a:p>
            <a:pPr lvl="1" algn="ctr"/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encarnação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-357222" y="4429132"/>
            <a:ext cx="1834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FIXOS</a:t>
            </a:r>
          </a:p>
          <a:p>
            <a:pPr lvl="1" algn="ctr"/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os</a:t>
            </a:r>
          </a:p>
          <a:p>
            <a:pPr lvl="1" algn="ctr"/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mesmos</a:t>
            </a:r>
          </a:p>
        </p:txBody>
      </p:sp>
      <p:sp>
        <p:nvSpPr>
          <p:cNvPr id="28" name="Colchete direito 27"/>
          <p:cNvSpPr/>
          <p:nvPr/>
        </p:nvSpPr>
        <p:spPr>
          <a:xfrm rot="16200000">
            <a:off x="3107521" y="-250057"/>
            <a:ext cx="71438" cy="2286016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857356" y="571480"/>
            <a:ext cx="2140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pt-B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Corpos Materiais </a:t>
            </a:r>
          </a:p>
        </p:txBody>
      </p:sp>
      <p:sp>
        <p:nvSpPr>
          <p:cNvPr id="34" name="Colchete direito 33"/>
          <p:cNvSpPr/>
          <p:nvPr/>
        </p:nvSpPr>
        <p:spPr>
          <a:xfrm rot="16200000">
            <a:off x="6429388" y="-142900"/>
            <a:ext cx="71438" cy="2071702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5143504" y="571480"/>
            <a:ext cx="2214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pt-B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Corpos Espirituais</a:t>
            </a:r>
            <a:r>
              <a:rPr lang="pt-B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Colchete direito 35"/>
          <p:cNvSpPr/>
          <p:nvPr/>
        </p:nvSpPr>
        <p:spPr>
          <a:xfrm rot="16200000">
            <a:off x="4822033" y="1678769"/>
            <a:ext cx="71438" cy="4143404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500430" y="3429000"/>
            <a:ext cx="2214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pt-B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Corpos Espirituais </a:t>
            </a:r>
          </a:p>
        </p:txBody>
      </p:sp>
      <p:sp>
        <p:nvSpPr>
          <p:cNvPr id="38" name="Seta para a esquerda 37"/>
          <p:cNvSpPr/>
          <p:nvPr/>
        </p:nvSpPr>
        <p:spPr>
          <a:xfrm>
            <a:off x="1285852" y="1714488"/>
            <a:ext cx="357190" cy="260033"/>
          </a:xfrm>
          <a:prstGeom prst="lef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para a esquerda 38"/>
          <p:cNvSpPr/>
          <p:nvPr/>
        </p:nvSpPr>
        <p:spPr>
          <a:xfrm>
            <a:off x="1357290" y="4786322"/>
            <a:ext cx="357190" cy="260033"/>
          </a:xfrm>
          <a:prstGeom prst="lef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8001024" y="4180344"/>
            <a:ext cx="114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929586" y="5357826"/>
            <a:ext cx="1000132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rgbClr val="FFFF00"/>
                </a:solidFill>
                <a:latin typeface="Berlin Sans FB" pitchFamily="34" charset="0"/>
              </a:rPr>
              <a:t>Usaremos esta classificação, mas ela</a:t>
            </a:r>
          </a:p>
          <a:p>
            <a:pPr algn="ctr"/>
            <a:r>
              <a:rPr lang="pt-BR" sz="1200" dirty="0" smtClean="0">
                <a:solidFill>
                  <a:srgbClr val="FFFF00"/>
                </a:solidFill>
                <a:latin typeface="Berlin Sans FB" pitchFamily="34" charset="0"/>
              </a:rPr>
              <a:t>pode não ser a definitiva.</a:t>
            </a:r>
            <a:endParaRPr lang="pt-BR" sz="1200" dirty="0">
              <a:solidFill>
                <a:srgbClr val="FFFF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835696" y="159023"/>
            <a:ext cx="559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ESQUEMA DA COMPOSIÇÃO DO HOMEM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548680"/>
            <a:ext cx="3975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(Almas secundárias ou </a:t>
            </a:r>
            <a:r>
              <a:rPr lang="pt-BR" sz="2000" b="1" dirty="0" err="1" smtClean="0">
                <a:solidFill>
                  <a:schemeClr val="bg1"/>
                </a:solidFill>
              </a:rPr>
              <a:t>aerossomas</a:t>
            </a:r>
            <a:r>
              <a:rPr lang="pt-BR" sz="2000" b="1" dirty="0" smtClean="0">
                <a:solidFill>
                  <a:schemeClr val="bg1"/>
                </a:solidFill>
              </a:rPr>
              <a:t>)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114298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717032"/>
            <a:ext cx="1819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(Princípio fluídico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hipefísico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7514" y="5971926"/>
            <a:ext cx="1472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Físico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28794" y="1285860"/>
            <a:ext cx="530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—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fundamental, dominando todo o agregado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humano, em relação com o Plano divino.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90507" y="2060848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Consciencial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95736" y="2492896"/>
            <a:ext cx="15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Intuitiva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95736" y="2924944"/>
            <a:ext cx="130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Moral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95736" y="3779748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Causal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23728" y="4643844"/>
            <a:ext cx="322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Inteligente (corpo mental)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156602" y="5085184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Sensitiva (corpo astral)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152815" y="5517232"/>
            <a:ext cx="263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Vital (duplo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etérico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907704" y="6011996"/>
            <a:ext cx="469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único elemento estudado pela Ciência oficial.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572000" y="2348880"/>
            <a:ext cx="2431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constituintes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corpo do espírito.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72000" y="3501008"/>
            <a:ext cx="3804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 misto, unindo os elementos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superiores (espirituais), aos elementos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inferiores (anímicos).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796136" y="4942909"/>
            <a:ext cx="271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constituintes da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do corpo físico.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have esquerda 19"/>
          <p:cNvSpPr/>
          <p:nvPr/>
        </p:nvSpPr>
        <p:spPr>
          <a:xfrm>
            <a:off x="1907704" y="1988840"/>
            <a:ext cx="324000" cy="3888000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Chave direita 21"/>
          <p:cNvSpPr/>
          <p:nvPr/>
        </p:nvSpPr>
        <p:spPr>
          <a:xfrm>
            <a:off x="4139952" y="1988840"/>
            <a:ext cx="324000" cy="1332000"/>
          </a:xfrm>
          <a:prstGeom prst="righ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have direita 23"/>
          <p:cNvSpPr/>
          <p:nvPr/>
        </p:nvSpPr>
        <p:spPr>
          <a:xfrm>
            <a:off x="4139952" y="3537160"/>
            <a:ext cx="324000" cy="936000"/>
          </a:xfrm>
          <a:prstGeom prst="righ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Chave direita 24"/>
          <p:cNvSpPr/>
          <p:nvPr/>
        </p:nvSpPr>
        <p:spPr>
          <a:xfrm>
            <a:off x="5292080" y="4653136"/>
            <a:ext cx="324000" cy="1188000"/>
          </a:xfrm>
          <a:prstGeom prst="righ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1520" y="980976"/>
            <a:ext cx="8640000" cy="576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8" name="Picture 2" descr="C:\Users\Periclis Roberto\Desktop\09dez2012 21.16 Apresentações PowerPoint\Livro Da Alma Hum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857">
            <a:off x="7377028" y="456013"/>
            <a:ext cx="1422135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8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4429124" cy="6858000"/>
            <a:chOff x="49703" y="44624"/>
            <a:chExt cx="4738321" cy="6768000"/>
          </a:xfrm>
        </p:grpSpPr>
        <p:pic>
          <p:nvPicPr>
            <p:cNvPr id="6" name="Picture 2" descr="C:\Users\Periclis Roberto\Desktop\digitalizar000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3" y="44624"/>
              <a:ext cx="4738321" cy="6768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ector reto 6"/>
            <p:cNvCxnSpPr/>
            <p:nvPr/>
          </p:nvCxnSpPr>
          <p:spPr>
            <a:xfrm>
              <a:off x="108024" y="836712"/>
              <a:ext cx="460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107504" y="2708920"/>
              <a:ext cx="460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107504" y="3212976"/>
              <a:ext cx="460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07504" y="4437112"/>
              <a:ext cx="460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107504" y="5373216"/>
              <a:ext cx="460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107504" y="6021288"/>
              <a:ext cx="460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l="1681" t="9364" r="1681" b="5023"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7572396" y="5919281"/>
            <a:ext cx="15716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 smtClean="0"/>
              <a:t>O Homem Setenário </a:t>
            </a:r>
            <a:r>
              <a:rPr lang="pt-BR" sz="1100" dirty="0" smtClean="0"/>
              <a:t>de acordo com a milenar concepção </a:t>
            </a:r>
            <a:r>
              <a:rPr lang="pt-BR" sz="1100" dirty="0" err="1" smtClean="0"/>
              <a:t>setenária</a:t>
            </a:r>
            <a:r>
              <a:rPr lang="pt-BR" sz="1100" dirty="0" smtClean="0"/>
              <a:t>, originária da antiga tradição oriental.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9690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1- Corpo Físico 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idx="1"/>
          </p:nvPr>
        </p:nvSpPr>
        <p:spPr>
          <a:xfrm>
            <a:off x="2428860" y="1071547"/>
            <a:ext cx="6357982" cy="3357586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 a nossa concha física, corpo carnal, corpo exterior, corpo mortal, corpo somático, soma, habitat físico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;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endPara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 uma ponte viva aberta para a natureza material do mundo;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endParaRPr lang="pt-BR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 o veículo que permite a atuação do espírito na matéria;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21457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ubtítulo 5"/>
          <p:cNvSpPr txBox="1">
            <a:spLocks/>
          </p:cNvSpPr>
          <p:nvPr/>
        </p:nvSpPr>
        <p:spPr>
          <a:xfrm>
            <a:off x="214282" y="4357694"/>
            <a:ext cx="8572560" cy="22859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Composto de energia inerente ao Planeta Terra;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pt-BR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Nele </a:t>
            </a: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somatizam-se é os impulsos desarmônicos oriundos dos demais corpos, níveis ou sub-níveis da consciência, em forma de doenças, desajustes ou desarmonias, que são simples efeitos e não causa.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2109</Words>
  <Application>Microsoft Office PowerPoint</Application>
  <PresentationFormat>Apresentação na tela (4:3)</PresentationFormat>
  <Paragraphs>233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CORPOS ESPIRITUAIS </vt:lpstr>
      <vt:lpstr>HOMEM SETENÁRIO </vt:lpstr>
      <vt:lpstr>Slide 3</vt:lpstr>
      <vt:lpstr>CONCEPÇÕES</vt:lpstr>
      <vt:lpstr>Slide 5</vt:lpstr>
      <vt:lpstr>Slide 6</vt:lpstr>
      <vt:lpstr>Slide 7</vt:lpstr>
      <vt:lpstr>Slide 8</vt:lpstr>
      <vt:lpstr>1- Corpo Físico </vt:lpstr>
      <vt:lpstr>2- Corpo Etérico </vt:lpstr>
      <vt:lpstr>Slide 11</vt:lpstr>
      <vt:lpstr>Slide 12</vt:lpstr>
      <vt:lpstr>3- Corpo Astral </vt:lpstr>
      <vt:lpstr>Slide 14</vt:lpstr>
      <vt:lpstr>Slide 15</vt:lpstr>
      <vt:lpstr>Cordão de Prata</vt:lpstr>
      <vt:lpstr>Cordão de Prata</vt:lpstr>
      <vt:lpstr>4- Corpo Mental Inferior ou Concreto</vt:lpstr>
      <vt:lpstr>Slide 19</vt:lpstr>
      <vt:lpstr>5- Corpo Mental Superior ou Abstrato</vt:lpstr>
      <vt:lpstr>Slide 21</vt:lpstr>
      <vt:lpstr>Cordão de Ouro</vt:lpstr>
      <vt:lpstr>6- Corpo Budico ou Buddhi</vt:lpstr>
      <vt:lpstr>Slide 24</vt:lpstr>
      <vt:lpstr>Slide 25</vt:lpstr>
      <vt:lpstr>7- Corpo Átmico</vt:lpstr>
      <vt:lpstr>Deus Pai/Mãe Presença EU SOU Presença de Deus Individualizada em cada pessoa.</vt:lpstr>
      <vt:lpstr>Bibliografia</vt:lpstr>
    </vt:vector>
  </TitlesOfParts>
  <Company>CLIENTE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TIAGO TOMAZ</dc:creator>
  <cp:lastModifiedBy>TIAGO TOMAZ</cp:lastModifiedBy>
  <cp:revision>163</cp:revision>
  <dcterms:created xsi:type="dcterms:W3CDTF">2013-11-11T17:05:42Z</dcterms:created>
  <dcterms:modified xsi:type="dcterms:W3CDTF">2014-02-28T18:30:35Z</dcterms:modified>
</cp:coreProperties>
</file>