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86" r:id="rId5"/>
  </p:sldMasterIdLst>
  <p:handoutMasterIdLst>
    <p:handoutMasterId r:id="rId25"/>
  </p:handoutMasterIdLst>
  <p:sldIdLst>
    <p:sldId id="282" r:id="rId6"/>
    <p:sldId id="275" r:id="rId7"/>
    <p:sldId id="276" r:id="rId8"/>
    <p:sldId id="293" r:id="rId9"/>
    <p:sldId id="289" r:id="rId10"/>
    <p:sldId id="292" r:id="rId11"/>
    <p:sldId id="291" r:id="rId12"/>
    <p:sldId id="294" r:id="rId13"/>
    <p:sldId id="295" r:id="rId14"/>
    <p:sldId id="273" r:id="rId15"/>
    <p:sldId id="284" r:id="rId16"/>
    <p:sldId id="298" r:id="rId17"/>
    <p:sldId id="299" r:id="rId18"/>
    <p:sldId id="297" r:id="rId19"/>
    <p:sldId id="277" r:id="rId20"/>
    <p:sldId id="279" r:id="rId21"/>
    <p:sldId id="280" r:id="rId22"/>
    <p:sldId id="287" r:id="rId23"/>
    <p:sldId id="281" r:id="rId24"/>
  </p:sldIdLst>
  <p:sldSz cx="9144000" cy="5148263"/>
  <p:notesSz cx="10002838" cy="68770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F2E"/>
    <a:srgbClr val="3A8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606" autoAdjust="0"/>
    <p:restoredTop sz="94660"/>
  </p:normalViewPr>
  <p:slideViewPr>
    <p:cSldViewPr>
      <p:cViewPr varScale="1">
        <p:scale>
          <a:sx n="103" d="100"/>
          <a:sy n="103" d="100"/>
        </p:scale>
        <p:origin x="293" y="77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678885DE-5541-E899-6AAA-D44E1AE845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3875" cy="344488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4E47589-5176-D527-738D-7729EAC4BE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65788" y="0"/>
            <a:ext cx="4335462" cy="344488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A0FE72AB-DF9D-4838-A0B8-8C41652FE9BC}" type="datetimeFigureOut">
              <a:rPr lang="pt-BR"/>
              <a:pPr>
                <a:defRPr/>
              </a:pPr>
              <a:t>27/05/2022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D56A09-6FF3-DF84-E058-73F800D386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32563"/>
            <a:ext cx="4333875" cy="342900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B00552F-E370-BD82-16AD-733D4C0B54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65788" y="6532563"/>
            <a:ext cx="4335462" cy="342900"/>
          </a:xfrm>
          <a:prstGeom prst="rect">
            <a:avLst/>
          </a:prstGeom>
        </p:spPr>
        <p:txBody>
          <a:bodyPr vert="horz" wrap="square" lIns="96451" tIns="48225" rIns="96451" bIns="4822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F1DAB88-F337-4E85-A5A6-E43FB7ABC87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49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7825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BABA09-9E79-B18C-38DE-A9F44A28F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4914E1-EA5B-79CA-4D79-1CA1481F07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4B409E-F69B-5939-A9FA-DD9BBD05D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7740A-8670-409B-8790-54E7EB5913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9147104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69CCE0-370A-D3B5-5BE8-E4004A95CC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F77BDC-45B6-8764-48F7-3C94AF7211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6112DD-F2A2-472B-D49B-5E15CB1345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01436-9ECF-4596-82D6-3792A2B6DB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9039133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9261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9261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59C3F2-C0C5-C77E-F902-62A0FBDB8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A572D4-C1EF-6F6F-5AAD-79CAD2FE86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9A277D-0204-BDC5-1A58-6B088DF7C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CC2B4-480C-419F-BA6D-426CC61924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5243896"/>
      </p:ext>
    </p:extLst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49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7825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4773F-F651-C58A-05E2-322ECAF142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00B99E-BF59-67AD-2E96-6FAD1550A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52BDFF-4674-408A-E0FB-9C3F9C60DC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AD8D9-B632-486A-B42A-484E8C80D3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8821091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00102F-7CBC-FDC4-0800-13F4A5A2C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BCCD2-3771-2141-FEC3-4034DD9432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C915A1-C608-8AA0-951B-897B77B96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FD6D1-FB07-475A-B20B-CC4D30E4A1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6648713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8350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2813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3A1276-EFEC-5474-3266-B11459E471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D42676-EE20-41E8-E164-CCF080E8C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B73FE0-C59C-3EFB-6FB9-D67DA98CD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72661-EF16-4353-A89D-F72448C473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5861266"/>
      </p:ext>
    </p:extLst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7D2317-11D0-93A7-235E-D0E125E535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5C0F94-402B-7D63-3B2B-12116389F3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31FFC9-AB31-3C7C-7748-B69D907A0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47ED8-1F93-4C44-937D-A3F8C63E6B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6668513"/>
      </p:ext>
    </p:extLst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152525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AD6778-BB5E-5E16-2C7D-823ED76CA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3A9525-6657-7B13-97E4-0B94CBF8D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29A551-7774-5100-1840-4280BE539B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4C960-0550-4BEC-B495-A633802256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334279"/>
      </p:ext>
    </p:extLst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C266FDF-20CC-37F6-91F6-D31DD276A0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6804E4-08C5-1867-876B-31F8D367F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A83BBE-E0E4-BDAD-8A63-95A7DDFD01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85C45-EB83-42BA-A1EA-7A45004B21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3402037"/>
      </p:ext>
    </p:extLst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A987767-BDA0-1AC8-FFBC-5D20E40FE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AB2D6B-B3DF-044E-6301-057544272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01D1488-A442-7095-5D63-5996B2E4B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5EED5-72A6-4087-B0D5-1965EF3B14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0965391"/>
      </p:ext>
    </p:extLst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31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4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077913"/>
            <a:ext cx="3008313" cy="3521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D0F30C-C268-3E79-0B13-FA67443151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EFE07-4B31-E798-B391-81A6975CCE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B14212-6C24-576B-B3A4-ED028B51B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02EC9-5D9C-44AD-B060-9B32291263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5147430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39CC06-41FA-5001-7E3D-763CF57CBD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681D53-A5F4-DB9E-7532-1E1019906C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337D06-4A50-B397-F4FF-080565175A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B9B8D-A63D-47AF-B54F-4AF5082113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7174347"/>
      </p:ext>
    </p:extLst>
  </p:cSld>
  <p:clrMapOvr>
    <a:masterClrMapping/>
  </p:clrMapOvr>
  <p:transition spd="slow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3625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9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9075"/>
            <a:ext cx="5486400" cy="604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B299BC-38C8-FEBA-E9C3-131652F2D3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4046F-5C70-E251-E6A0-6A72AA8224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251E8B-2C1A-C528-3777-3C68D7864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1B260-61F9-4FA6-A3D7-1A66957D58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0305891"/>
      </p:ext>
    </p:extLst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F2933D-6A56-B1DC-6DEA-A6946A486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2BC6A6-4968-9448-1043-27FD1245BC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D15F56-659A-0C3E-1505-02E27A5980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99CA1-FF10-459F-B3D2-FD84194690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0492731"/>
      </p:ext>
    </p:extLst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9261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9261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75D5ED-C6A9-455B-15E0-017C62FCE8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359EF2-7110-B607-7FF4-1A42DD68D0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40BFE7-2D5D-7790-31A9-28E21B7E1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95994-57C4-4BB5-8036-4892860BEB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2278846"/>
      </p:ext>
    </p:extLst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49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7825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56E748-7512-6F96-1219-60227D3472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88F10-2930-4BDD-7EB9-BF7EFE0699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93BA49-B220-270E-1135-3DAF020B6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99D13-AE74-40F3-AF74-032DFCB90A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7669274"/>
      </p:ext>
    </p:extLst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FE3646-9738-177E-4A59-E9D540B366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D6B21-175E-E45A-ADBE-43421D42B4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9E5CAE-74FB-2C67-E8A8-040507C02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0467E-5E94-4F97-9277-7B333390FD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3682467"/>
      </p:ext>
    </p:extLst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8350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2813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FE1C9C-B4A2-B679-6723-BF7706A84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9BE464-6242-B4DD-A950-F472DF93BE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E8E6E8-8ECC-CBC4-D0BF-12BEFAD4DE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E459C-AB7D-4DD1-A7B6-5BA5BFA92D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2586573"/>
      </p:ext>
    </p:extLst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951EB-7B7C-DFD5-71AA-A711ADE2D2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F6A993-9723-D7EC-F1C3-2C84A393C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C62BD0-C434-0141-B350-5F91B12A3C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1303C-EBF2-451E-BCD9-B2680EE4C5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0701531"/>
      </p:ext>
    </p:extLst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152525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65DA6E-B85A-88C6-E0B7-53668CEB6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1C1648-FF01-9358-C016-2BA1C8C8F1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5053CA-50F2-7538-5E6A-103814904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E1937-C17F-43C3-B091-E9E449C54F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1782986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028682-8962-59DF-5721-24C1DBB2E1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EF4A25-06B0-6B8D-7970-13E506F335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547CBE-BF61-4F76-417E-A1A6CDCAA3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AE0DE-5614-4A4F-B7DF-BAD1CB2281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2850218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3CB2A6-972B-8677-F37E-ED26B93FF8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8E91EF4-3AA7-61D7-95A2-87A6C43A3A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A8E576-3A3E-F6CE-A230-AD49A83F0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B5A98-D864-4497-80BC-7DEF329CD2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0671041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8350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2813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3F22EF-EEC1-1C11-92B4-35725DD194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17C943-7E36-F1F7-CA84-B84026FBF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09C98C-C6BA-13C7-6F55-24AA54021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FE63B-361E-4B79-B292-C9AF8C666C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9920254"/>
      </p:ext>
    </p:extLst>
  </p:cSld>
  <p:clrMapOvr>
    <a:masterClrMapping/>
  </p:clrMapOvr>
  <p:transition spd="slow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31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4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077913"/>
            <a:ext cx="3008313" cy="3521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3D7C74-8F0C-9E4C-DCCE-5821123BF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F5CD93-892C-76D1-9813-08454FB1E8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EFF308-6A07-9A76-C649-9E06AE4680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4956D-28FF-4A86-9B7A-F97EA6AC4F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0909059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3625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9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9075"/>
            <a:ext cx="5486400" cy="604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68620D-32EA-52FC-26B2-CA0EEF871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54680A-9C48-BB5D-6ACD-0D27DD21C9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4C0847-7D20-FA2B-769B-4AE652ADA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81115-05CE-4E1A-81DE-9AE5145039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4332951"/>
      </p:ext>
    </p:extLst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642A6-7AAD-3FA0-EF43-B997F34F2D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DA1A06-03AB-1DF9-B3FB-21611530D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BEB1C8-299C-1AE8-8FB6-CA466F05F5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B8228-A538-405F-836C-EB509D84D3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0754350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9261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9261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23D889-C092-469D-3835-333A35426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F1057F-B5F7-D966-3413-B7E86586E5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1658E1-2C37-F204-621D-A922D3CD35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F2AB4-E276-4AE4-998D-DAB4AF0081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0339148"/>
      </p:ext>
    </p:extLst>
  </p:cSld>
  <p:clrMapOvr>
    <a:masterClrMapping/>
  </p:clrMapOvr>
  <p:transition spd="slow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BD44E9B-ABA9-6919-1980-91F3E3035372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316038"/>
            <a:ext cx="8824912" cy="3849687"/>
            <a:chOff x="201" y="1104"/>
            <a:chExt cx="5559" cy="323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4842E44E-4E34-A2B5-C3DA-F4BF814B6A6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881E6DFD-9A5E-28C5-0B7E-EA865E7F191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34 h 2182"/>
                <a:gd name="T4" fmla="*/ 10140 w 4897"/>
                <a:gd name="T5" fmla="*/ 534 h 2182"/>
                <a:gd name="T6" fmla="*/ 1014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BA5C495-E332-6066-730A-B75028C00D4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6"/>
              <a:ext cx="3455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C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ED913C9-2FFB-28EC-5BB1-BEC90BDD216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C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B656D1A-D598-2869-5A2D-1E4B1C5D4B7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6"/>
              <a:ext cx="30" cy="19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C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5F2885A-8262-B476-E928-6A308791E42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C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624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430073"/>
            <a:ext cx="7772400" cy="1303750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974552"/>
            <a:ext cx="6781800" cy="1315667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8C85FDC5-F6A4-A4CA-269F-537D9741E11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4687888"/>
            <a:ext cx="1901825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60FDD8CE-0246-70B2-D1AF-E1AFAF675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4687888"/>
            <a:ext cx="2895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B2F290F0-A5A4-8698-3426-261A63CF0D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84177-3B00-4464-B041-DFC1DD1C11D2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461803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875EE7D-BC2C-668B-F8C0-A89763D9C3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1974607-041E-275E-CC06-A09213EDD5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4649D3E-DEC1-A9C2-AF07-957A91DF47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9C222-EA50-408C-89F2-9251B02F17AB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5366560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7EF4863-2BCA-AD64-BA05-1123BECE5F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961954B-7BE4-3682-35E2-1976DA1ABF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D69034E-B474-2B72-E83D-53A07267D4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26DBD-BB67-4453-99BC-BF2F3D5C7278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758940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1" y="1430073"/>
            <a:ext cx="3927475" cy="31461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8076" y="1430073"/>
            <a:ext cx="3927475" cy="31461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7401D4C-A7CB-C72C-C807-7D4A20AAB4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E4AE2DA-B05A-6103-6B64-02554A0368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923FFA2-194A-5ADF-9BD0-F393ECD311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574733-36BC-44FC-9E42-05D8578241BB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838512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081FD6E-7AC9-0751-7B50-27C34B5F07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D257EC2-3382-197B-93F6-FA1A0ED70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DEA318E-76CC-A13B-E43A-C4CEC7031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685AD-0401-4873-9B23-D01742B0A7EF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729352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9D1AB76D-4196-6941-02A1-288E441A7A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A56F999-54B5-15F9-8440-6E7A322755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9B37625-8260-D95D-EEAF-8613AC8EE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7D5FFB-AA3E-4BAC-A07B-E9B6690D091C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13977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45FD6A-C8C5-FA6D-9C20-2679EC642B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F82BB4-33FA-AACE-2DD2-38F74A2F82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880150-4483-AE67-45D1-CC327DEB3F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752BC-D9C5-4229-B145-BB3655F45F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8958613"/>
      </p:ext>
    </p:extLst>
  </p:cSld>
  <p:clrMapOvr>
    <a:masterClrMapping/>
  </p:clrMapOvr>
  <p:transition spd="slow"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908EF00A-D6C4-9E74-8FFC-F361BC6031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F0F5620-5347-D50E-5782-2AE588B8C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13A5B6D-A914-DD66-93DB-EB91CF4C9A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D2E0C-7CD6-4186-BEE0-D006BF9DB2BE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608263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34D7EC7-62EC-772A-E221-2DCBF1954B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DE2E68A-3830-DE7A-6B4D-76297926E4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E1173FF-D2BA-A997-7EED-8F343A98FE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94CE-0B5F-48EB-A9D7-BA05ED282EE0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184254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425FBF5-5DC2-0A5E-B400-EA0FC2568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FCE1A19-425B-08B3-3185-363B9BA59F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2875631-17ED-0D98-B542-2CAF4A63C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F383-2733-4361-8C3C-6B84E21CE252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968735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DE06FF0-264E-5EE1-8169-2EE7A5EE79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5FA1701-DDEF-22D3-4551-729A3A724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D74A5A3-3964-609E-5A06-7E38FFC6C3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A402D4-3727-403D-B799-67E7A5F3BB2C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0474481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8464" y="183526"/>
            <a:ext cx="2097087" cy="439270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1" y="183526"/>
            <a:ext cx="6138863" cy="439270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F50D372-2B0A-15B1-684C-652E7CD9E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F7F1F99-D78B-5EDC-B23A-F55379CF72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8E200E9-5655-AF25-EDAD-92713B8914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E801F-5E22-4729-AA55-B67F5ABB07E0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4113693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49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7825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06222C-C0F1-AF5E-8628-8BCE014D5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0F10C6-AF25-336B-5D38-E4BFEDD8A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A8F6A3-3B47-D7F0-481F-C5BCEAA3A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92EF6-E8EE-4C32-875C-A5E338273A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6074447"/>
      </p:ext>
    </p:extLst>
  </p:cSld>
  <p:clrMapOvr>
    <a:masterClrMapping/>
  </p:clrMapOvr>
  <p:transition spd="slow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64F936-DB55-813C-1AE1-E5992840E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67AFAD-C0C3-D056-F83D-E676BCCA90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9B6041-A024-34DA-3CEA-3E5A0508E2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6C0FD-5076-4810-B13C-BD787C10FF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8997825"/>
      </p:ext>
    </p:extLst>
  </p:cSld>
  <p:clrMapOvr>
    <a:masterClrMapping/>
  </p:clrMapOvr>
  <p:transition spd="slow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8350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2813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BA2A19-AC32-01CE-B676-671CDB900A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D556-946A-6B17-B188-2BD2387DE3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2AD8C4-3924-468F-ED23-07EC39BDE9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385F7-FE94-4A72-9EE4-0C1AACEEBC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7033539"/>
      </p:ext>
    </p:extLst>
  </p:cSld>
  <p:clrMapOvr>
    <a:masterClrMapping/>
  </p:clrMapOvr>
  <p:transition spd="slow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981A7F-8FB0-4743-DFA9-5CDD841BAA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0CCED-7805-777F-22B2-92B96FDDE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6F7358-8BA4-4D57-3D98-F88EB9D2D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0A988-A376-4932-BF1D-E12ECCD190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6862678"/>
      </p:ext>
    </p:extLst>
  </p:cSld>
  <p:clrMapOvr>
    <a:masterClrMapping/>
  </p:clrMapOvr>
  <p:transition spd="slow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152525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9D594F-A750-BE49-B160-22341E9A5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4A8CFD-A36D-936E-8AC9-32205890E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2EDA30-A147-175D-8BCE-76E127D7E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30924-0A2C-4D2D-8F24-C529604DAD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8894129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152525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E776C9-2915-76AD-67EA-1D4CECD81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BA5DDE-AF5E-50C0-9F24-FF450C58DC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DA8B08-39AC-4B13-3B9D-9F1F81B10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6E4EC-BC70-40D8-B78F-0C0FD40C51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9615997"/>
      </p:ext>
    </p:extLst>
  </p:cSld>
  <p:clrMapOvr>
    <a:masterClrMapping/>
  </p:clrMapOvr>
  <p:transition spd="slow"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D022D2-E9D4-BDFA-F581-0C3809A11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C03EC5-0A2B-442E-18AA-10470BB355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97CB51-AEC1-270D-0CFE-FE80627281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47A90-34D5-4092-BD94-BE2961F302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6224937"/>
      </p:ext>
    </p:extLst>
  </p:cSld>
  <p:clrMapOvr>
    <a:masterClrMapping/>
  </p:clrMapOvr>
  <p:transition spd="slow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55B7E03-0A87-8CAE-01E9-B65E9DDE51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1564CE-7A7B-0D2D-A3F5-2DFFFE58A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8C84EE-D1A1-FF51-B16C-2428238AD2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3BE20-7D76-4C65-967C-493603F66D9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7979467"/>
      </p:ext>
    </p:extLst>
  </p:cSld>
  <p:clrMapOvr>
    <a:masterClrMapping/>
  </p:clrMapOvr>
  <p:transition spd="slow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31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4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077913"/>
            <a:ext cx="3008313" cy="3521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4A7EC9-5108-40DF-6A9D-52DB7F7996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263362-4F07-2B94-86C9-FB0F791086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DCDE0B-F5DF-1E94-569B-A43DFDD75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22FDE-297C-4CE6-A852-53925641B3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2253435"/>
      </p:ext>
    </p:extLst>
  </p:cSld>
  <p:clrMapOvr>
    <a:masterClrMapping/>
  </p:clrMapOvr>
  <p:transition spd="slow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3625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9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9075"/>
            <a:ext cx="5486400" cy="604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C9ED50-9AC4-C76C-F468-94492F640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BFCB23-5182-FB4B-8CFC-BBF1DF497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980E89-CE38-86EB-6D94-63AB13F37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08157-95E3-47DD-B9FA-FBCE6477B3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3610355"/>
      </p:ext>
    </p:extLst>
  </p:cSld>
  <p:clrMapOvr>
    <a:masterClrMapping/>
  </p:clrMapOvr>
  <p:transition spd="slow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3BC766-D4EF-0964-0B21-97EDCD5155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60511B-ABD1-A255-24EF-6316FEA6A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0A5C2F-477C-2819-13DA-FB2472697D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C7F47-D8EA-41AE-853E-C487CA082C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9861723"/>
      </p:ext>
    </p:extLst>
  </p:cSld>
  <p:clrMapOvr>
    <a:masterClrMapping/>
  </p:clrMapOvr>
  <p:transition spd="slow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9261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9261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758B72-F85A-12C0-CF0D-D059A2843A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C29C9C-9384-B37E-1A8E-D8F0BBCBFE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714D88-5FB3-47FE-7BF9-A5670BDD20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A1E2A-D35F-4ABF-BBAA-BB1AF61D93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4907490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3111E6-3D19-F346-4E94-F36CEFC2E4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FAD737-7B36-4606-5E10-BF5316548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FAA7DA-D238-FBA0-7F4C-B2BB4ACF10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8B015-DF4C-491F-97A0-F117F205F0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4505655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A13191-D2C0-F374-C886-85D971015B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0AB9D9-37C8-9341-D23D-44805BE15F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6B8F28-F7AA-0B9A-CDC4-76DA9DDED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B9E3B-17FD-42DA-B153-359F262524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3834028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31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4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077913"/>
            <a:ext cx="3008313" cy="3521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FE8061-01E2-B28B-7AF1-F534AB461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580846-9878-4359-49F3-5ED53182D6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D5010C-D7BE-C8F6-3943-67237B0E8E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F8835-B3CA-462E-8F30-581C9AB112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2838408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3625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9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9075"/>
            <a:ext cx="5486400" cy="604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703C7D-0778-19F7-B094-D9F4FB9436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A0CB5-9B0C-8B3D-3260-7EB5669501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9D51F9-A42E-2955-11E1-5DD80A5034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0CCCB-7DAE-49A4-BDF0-933ADD7646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0003494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88323A-3662-2917-5060-56DE35E09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774FCA5-9648-10C9-92E4-13F965D0C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1738"/>
            <a:ext cx="82296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8E3CF-14BD-61EA-0F47-C2318FDBEF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7888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3F2BADD-517D-6350-BE05-9A1C0B1655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7888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631670C-D302-FFBE-94C0-3822CD238F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7888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C0A229-637B-4C5E-8F84-03CF6FF1251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31D632B-9E36-E2A9-ABD4-8CAF52697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9A82B1B-442A-98B4-0A90-2988E8CAD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1738"/>
            <a:ext cx="82296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C3DFBE-FD53-5F26-5C4E-93EF9A4818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7888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C633392-D08A-72A5-73D5-14D293350C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7888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AC3C502-0FAA-19F9-C579-9E2E44C1B0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7888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B187BE7C-247F-454C-84FF-CD9DD721F45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DB0327A-2F86-EA61-65EB-F53F12E9D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9D19984-68DC-728B-306F-0E9FB9D62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1738"/>
            <a:ext cx="82296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FFC8BA7-6739-38D7-CCBA-1ECA4299593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7888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D227E02-E2B0-1D19-1ED1-825C910F6C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7888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3605EE9-1745-5DBF-BFCF-2E250EADB1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7888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39838982-5EDF-4404-A780-A86DC9AFD0F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2AA65FBE-EC83-BC5E-B808-6C32F787DD58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373188"/>
            <a:ext cx="8824912" cy="3775075"/>
            <a:chOff x="201" y="1152"/>
            <a:chExt cx="5559" cy="3168"/>
          </a:xfrm>
        </p:grpSpPr>
        <p:sp>
          <p:nvSpPr>
            <p:cNvPr id="4104" name="Freeform 3">
              <a:extLst>
                <a:ext uri="{FF2B5EF4-FFF2-40B4-BE49-F238E27FC236}">
                  <a16:creationId xmlns:a16="http://schemas.microsoft.com/office/drawing/2014/main" id="{C9350738-BCC8-1D67-A93C-E19E1B2614F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8 h 2182"/>
                <a:gd name="T4" fmla="*/ 10140 w 4897"/>
                <a:gd name="T5" fmla="*/ 18 h 2182"/>
                <a:gd name="T6" fmla="*/ 1014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5" name="Freeform 4">
              <a:extLst>
                <a:ext uri="{FF2B5EF4-FFF2-40B4-BE49-F238E27FC236}">
                  <a16:creationId xmlns:a16="http://schemas.microsoft.com/office/drawing/2014/main" id="{090439DE-073E-7550-1951-80AF2C2862D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6" name="Freeform 5">
              <a:extLst>
                <a:ext uri="{FF2B5EF4-FFF2-40B4-BE49-F238E27FC236}">
                  <a16:creationId xmlns:a16="http://schemas.microsoft.com/office/drawing/2014/main" id="{9E3EEA18-B638-AB49-9CFD-C2F3DF4D36B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5 h 2182"/>
                <a:gd name="T4" fmla="*/ 10140 w 4897"/>
                <a:gd name="T5" fmla="*/ 15 h 2182"/>
                <a:gd name="T6" fmla="*/ 1014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6" name="Freeform 6">
              <a:extLst>
                <a:ext uri="{FF2B5EF4-FFF2-40B4-BE49-F238E27FC236}">
                  <a16:creationId xmlns:a16="http://schemas.microsoft.com/office/drawing/2014/main" id="{A3484A94-4D45-2D41-5DDB-41D5C19FDE9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C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1447" name="Freeform 7">
              <a:extLst>
                <a:ext uri="{FF2B5EF4-FFF2-40B4-BE49-F238E27FC236}">
                  <a16:creationId xmlns:a16="http://schemas.microsoft.com/office/drawing/2014/main" id="{CCBBAEE3-F95F-0810-B9CB-40BE88E953F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C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1448" name="Freeform 8">
              <a:extLst>
                <a:ext uri="{FF2B5EF4-FFF2-40B4-BE49-F238E27FC236}">
                  <a16:creationId xmlns:a16="http://schemas.microsoft.com/office/drawing/2014/main" id="{1475F50E-9A09-797E-6549-807C35A7EA0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C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1449" name="Freeform 9">
              <a:extLst>
                <a:ext uri="{FF2B5EF4-FFF2-40B4-BE49-F238E27FC236}">
                  <a16:creationId xmlns:a16="http://schemas.microsoft.com/office/drawing/2014/main" id="{BC759B02-D64B-6F46-B0D9-9C8D525292A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C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1450" name="Freeform 10">
              <a:extLst>
                <a:ext uri="{FF2B5EF4-FFF2-40B4-BE49-F238E27FC236}">
                  <a16:creationId xmlns:a16="http://schemas.microsoft.com/office/drawing/2014/main" id="{FFC08239-4DD8-1B77-92DB-96B3430AF74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C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61451" name="Rectangle 11">
            <a:extLst>
              <a:ext uri="{FF2B5EF4-FFF2-40B4-BE49-F238E27FC236}">
                <a16:creationId xmlns:a16="http://schemas.microsoft.com/office/drawing/2014/main" id="{94BEE7D4-32DC-7C9F-6A89-FBBC1531CB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4687888"/>
            <a:ext cx="19018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52" name="Rectangle 12">
            <a:extLst>
              <a:ext uri="{FF2B5EF4-FFF2-40B4-BE49-F238E27FC236}">
                <a16:creationId xmlns:a16="http://schemas.microsoft.com/office/drawing/2014/main" id="{68A9D5EE-D6C3-CB92-6A51-7E5CE90FF3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4687888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53" name="Rectangle 13">
            <a:extLst>
              <a:ext uri="{FF2B5EF4-FFF2-40B4-BE49-F238E27FC236}">
                <a16:creationId xmlns:a16="http://schemas.microsoft.com/office/drawing/2014/main" id="{3548AE50-9EF8-788C-C3B1-FC85941680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4687888"/>
            <a:ext cx="19018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F1E759-23B8-428D-973E-7AC487A5BE46}" type="slidenum">
              <a:rPr lang="es-ES" altLang="pt-BR"/>
              <a:pPr/>
              <a:t>‹nº›</a:t>
            </a:fld>
            <a:endParaRPr lang="es-ES" altLang="pt-BR"/>
          </a:p>
        </p:txBody>
      </p:sp>
      <p:sp>
        <p:nvSpPr>
          <p:cNvPr id="61454" name="Rectangle 14">
            <a:extLst>
              <a:ext uri="{FF2B5EF4-FFF2-40B4-BE49-F238E27FC236}">
                <a16:creationId xmlns:a16="http://schemas.microsoft.com/office/drawing/2014/main" id="{43EDA0CD-7E51-3528-CAF8-26D3B883750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184150"/>
            <a:ext cx="8385175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61455" name="Rectangle 15">
            <a:extLst>
              <a:ext uri="{FF2B5EF4-FFF2-40B4-BE49-F238E27FC236}">
                <a16:creationId xmlns:a16="http://schemas.microsoft.com/office/drawing/2014/main" id="{106A9B29-6D93-1867-DD9E-25287CAF83F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430338"/>
            <a:ext cx="800735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5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E3A6FCB-8487-2237-AAA0-EF88F26D8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31AD401-537A-7650-BD57-D93DB564D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1738"/>
            <a:ext cx="82296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3C1532-9CC5-4B21-ECF1-3BD02F445D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7888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227680-C866-875A-1046-EA7FAE3B2F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7888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96805E1-AFF5-1A89-F348-EC1D657273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7888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2F65480D-3B46-448A-A694-AD0F9D175F4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7%20chakras%20por%20Wagner%20Borges.mp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Gl%C3%A2ndul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818FC435-D115-060A-4827-55869A18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3222625"/>
            <a:ext cx="6481763" cy="157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Chakras</a:t>
            </a:r>
            <a:r>
              <a:rPr lang="pt-B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suas influências em nossa saúde.</a:t>
            </a:r>
          </a:p>
          <a:p>
            <a:pPr algn="ctr" eaLnBrk="1" hangingPunct="1">
              <a:defRPr/>
            </a:pPr>
            <a:endParaRPr lang="pt-B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Definições, funções e manutenção =</a:t>
            </a:r>
          </a:p>
        </p:txBody>
      </p:sp>
      <p:sp>
        <p:nvSpPr>
          <p:cNvPr id="7171" name="CaixaDeTexto 3">
            <a:extLst>
              <a:ext uri="{FF2B5EF4-FFF2-40B4-BE49-F238E27FC236}">
                <a16:creationId xmlns:a16="http://schemas.microsoft.com/office/drawing/2014/main" id="{09F5F518-FCC3-1E9D-5725-42A27B861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1313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/>
              <a:t>O Espiritismo é religião e ciência (científico, filosófico e moral), contém verdades fundamentadas cientificamente que libertam ...</a:t>
            </a:r>
          </a:p>
        </p:txBody>
      </p:sp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1">
            <a:extLst>
              <a:ext uri="{FF2B5EF4-FFF2-40B4-BE49-F238E27FC236}">
                <a16:creationId xmlns:a16="http://schemas.microsoft.com/office/drawing/2014/main" id="{E52660B1-6CAB-4272-EB16-D533E4302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206500"/>
            <a:ext cx="88566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01BF2E"/>
                </a:solidFill>
              </a:rPr>
              <a:t>FUNÇÕES DOS CHAKRAS</a:t>
            </a:r>
          </a:p>
          <a:p>
            <a:pPr algn="ctr" eaLnBrk="1" hangingPunct="1"/>
            <a:endParaRPr lang="pt-BR" altLang="pt-BR" sz="2000" b="1">
              <a:solidFill>
                <a:srgbClr val="01BF2E"/>
              </a:solidFill>
            </a:endParaRPr>
          </a:p>
          <a:p>
            <a:pPr algn="just" eaLnBrk="1" hangingPunct="1"/>
            <a:r>
              <a:rPr lang="pt-BR" altLang="pt-BR" sz="2000" b="1">
                <a:solidFill>
                  <a:srgbClr val="01BF2E"/>
                </a:solidFill>
              </a:rPr>
              <a:t>Os chakras</a:t>
            </a:r>
            <a:r>
              <a:rPr lang="pt-BR" altLang="pt-BR" sz="2000">
                <a:solidFill>
                  <a:srgbClr val="01BF2E"/>
                </a:solidFill>
              </a:rPr>
              <a:t>  podem operar a conversão de energia física em energia sutil, bem como energia mental dentro da dimensão física.</a:t>
            </a:r>
          </a:p>
          <a:p>
            <a:pPr algn="just" eaLnBrk="1" hangingPunct="1"/>
            <a:endParaRPr lang="pt-BR" altLang="pt-BR" sz="2000">
              <a:solidFill>
                <a:srgbClr val="01BF2E"/>
              </a:solidFill>
            </a:endParaRPr>
          </a:p>
          <a:p>
            <a:pPr algn="just" eaLnBrk="1" hangingPunct="1"/>
            <a:r>
              <a:rPr lang="pt-BR" altLang="pt-BR" sz="2000">
                <a:solidFill>
                  <a:srgbClr val="01BF2E"/>
                </a:solidFill>
              </a:rPr>
              <a:t>Desempenham portanto, a função de condensadores e de transferidores de energia, para ambos os corpos e dimensões, entre duas dimensões vizinhas e como conversor de energia entre o corpo físico e mente. </a:t>
            </a:r>
          </a:p>
          <a:p>
            <a:pPr algn="just" eaLnBrk="1" hangingPunct="1"/>
            <a:endParaRPr lang="pt-BR" altLang="pt-BR" sz="2000">
              <a:solidFill>
                <a:srgbClr val="01BF2E"/>
              </a:solidFill>
            </a:endParaRPr>
          </a:p>
          <a:p>
            <a:pPr algn="just" eaLnBrk="1" hangingPunct="1"/>
            <a:r>
              <a:rPr lang="pt-BR" altLang="pt-BR" sz="2400">
                <a:solidFill>
                  <a:srgbClr val="01BF2E"/>
                </a:solidFill>
              </a:rPr>
              <a:t>Mas quem comanda tudo isto é seu próprio pensamento = Corpo sadio, mente sadia. </a:t>
            </a:r>
          </a:p>
        </p:txBody>
      </p:sp>
      <p:sp>
        <p:nvSpPr>
          <p:cNvPr id="16387" name="Retângulo 1">
            <a:hlinkClick r:id="rId3" action="ppaction://hlinkfile"/>
            <a:extLst>
              <a:ext uri="{FF2B5EF4-FFF2-40B4-BE49-F238E27FC236}">
                <a16:creationId xmlns:a16="http://schemas.microsoft.com/office/drawing/2014/main" id="{918B7F68-07C6-9750-06EA-F51AB171C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588"/>
            <a:ext cx="2573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B0F0"/>
                </a:solidFill>
              </a:rPr>
              <a:t>Vídeo Wagner Borges</a:t>
            </a:r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829B3012-4F95-02E6-4E50-EBABAC21A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8" t="17468" r="34052" b="17656"/>
          <a:stretch>
            <a:fillRect/>
          </a:stretch>
        </p:blipFill>
        <p:spPr bwMode="auto">
          <a:xfrm>
            <a:off x="7642225" y="17463"/>
            <a:ext cx="1300163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5" descr="http://www.espiritualismo.hostmach.com.br/imagens/chacras/12esquemachacra2.gif">
            <a:extLst>
              <a:ext uri="{FF2B5EF4-FFF2-40B4-BE49-F238E27FC236}">
                <a16:creationId xmlns:a16="http://schemas.microsoft.com/office/drawing/2014/main" id="{91AAE763-DE25-8257-F59A-516F96257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2269"/>
          <a:stretch>
            <a:fillRect/>
          </a:stretch>
        </p:blipFill>
        <p:spPr bwMode="auto">
          <a:xfrm>
            <a:off x="-1588" y="284163"/>
            <a:ext cx="385286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">
            <a:extLst>
              <a:ext uri="{FF2B5EF4-FFF2-40B4-BE49-F238E27FC236}">
                <a16:creationId xmlns:a16="http://schemas.microsoft.com/office/drawing/2014/main" id="{F68B2F5B-4BE3-C1D2-0973-B0A351B9A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58738"/>
            <a:ext cx="9396413" cy="4000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sete Chakras principais:</a:t>
            </a:r>
          </a:p>
        </p:txBody>
      </p:sp>
      <p:grpSp>
        <p:nvGrpSpPr>
          <p:cNvPr id="17412" name="Grupo 2">
            <a:extLst>
              <a:ext uri="{FF2B5EF4-FFF2-40B4-BE49-F238E27FC236}">
                <a16:creationId xmlns:a16="http://schemas.microsoft.com/office/drawing/2014/main" id="{534C5AB7-9AB7-A9CA-6B80-546E7A1A461B}"/>
              </a:ext>
            </a:extLst>
          </p:cNvPr>
          <p:cNvGrpSpPr>
            <a:grpSpLocks/>
          </p:cNvGrpSpPr>
          <p:nvPr/>
        </p:nvGrpSpPr>
        <p:grpSpPr bwMode="auto">
          <a:xfrm>
            <a:off x="3948113" y="12700"/>
            <a:ext cx="5737225" cy="5153025"/>
            <a:chOff x="3948284" y="13270"/>
            <a:chExt cx="5736284" cy="5153149"/>
          </a:xfrm>
        </p:grpSpPr>
        <p:pic>
          <p:nvPicPr>
            <p:cNvPr id="17413" name="Imagem 4">
              <a:extLst>
                <a:ext uri="{FF2B5EF4-FFF2-40B4-BE49-F238E27FC236}">
                  <a16:creationId xmlns:a16="http://schemas.microsoft.com/office/drawing/2014/main" id="{266C2404-98F1-0A9A-01AC-0A74E78C8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61"/>
            <a:stretch>
              <a:fillRect/>
            </a:stretch>
          </p:blipFill>
          <p:spPr bwMode="auto">
            <a:xfrm>
              <a:off x="3948284" y="13270"/>
              <a:ext cx="5736284" cy="5153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1BB64C99-FD94-F807-21A5-D996B7188012}"/>
                </a:ext>
              </a:extLst>
            </p:cNvPr>
            <p:cNvSpPr txBox="1"/>
            <p:nvPr/>
          </p:nvSpPr>
          <p:spPr>
            <a:xfrm>
              <a:off x="7668774" y="3480453"/>
              <a:ext cx="1439626" cy="2460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tx2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,  Auto estima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ED002374-8CDA-D668-4EB9-81B86C92901D}"/>
                </a:ext>
              </a:extLst>
            </p:cNvPr>
            <p:cNvSpPr txBox="1"/>
            <p:nvPr/>
          </p:nvSpPr>
          <p:spPr>
            <a:xfrm>
              <a:off x="7237045" y="2718435"/>
              <a:ext cx="1439626" cy="2460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tx2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, Empatia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5CFC69C3-4FA5-D0D9-3198-F194F7395787}"/>
                </a:ext>
              </a:extLst>
            </p:cNvPr>
            <p:cNvSpPr txBox="1"/>
            <p:nvPr/>
          </p:nvSpPr>
          <p:spPr>
            <a:xfrm>
              <a:off x="8244941" y="4879075"/>
              <a:ext cx="1439627" cy="2460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tx2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,  Material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C4E7420-5AFE-AC6D-372B-739EA75BB69D}"/>
                </a:ext>
              </a:extLst>
            </p:cNvPr>
            <p:cNvSpPr txBox="1"/>
            <p:nvPr/>
          </p:nvSpPr>
          <p:spPr>
            <a:xfrm>
              <a:off x="7821149" y="4199609"/>
              <a:ext cx="1439626" cy="2460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tx2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,  Criatividade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F8AA3A6C-D528-662A-2C1D-5EF1A561C96A}"/>
                </a:ext>
              </a:extLst>
            </p:cNvPr>
            <p:cNvSpPr txBox="1"/>
            <p:nvPr/>
          </p:nvSpPr>
          <p:spPr>
            <a:xfrm>
              <a:off x="7308470" y="1926254"/>
              <a:ext cx="1439627" cy="2460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tx2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,  Auto expressão</a:t>
              </a:r>
            </a:p>
          </p:txBody>
        </p:sp>
      </p:grpSp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2B884E07-7141-2EA3-771B-F27D1650F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5413"/>
            <a:ext cx="705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Novos estudos</a:t>
            </a:r>
          </a:p>
        </p:txBody>
      </p:sp>
      <p:sp>
        <p:nvSpPr>
          <p:cNvPr id="18435" name="CaixaDeTexto 2">
            <a:extLst>
              <a:ext uri="{FF2B5EF4-FFF2-40B4-BE49-F238E27FC236}">
                <a16:creationId xmlns:a16="http://schemas.microsoft.com/office/drawing/2014/main" id="{D40BD5CA-1475-6BD3-4E7B-66DD2FBDC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701675"/>
            <a:ext cx="83534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400"/>
              <a:t>Para trabalhar o “refluxo” das energias em processos de fluidoterapia (passes magnéticos) é importante ressaltar mais 3 chakras: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/>
              <a:t>	Região posterior ao Básico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/>
              <a:t>	Região posterior ao Genésico (ou sexual)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/>
              <a:t>	Região posterior ao Laríngeo (atrás nuca), denominado Umeral: muito utilizado nas incorporações	 					</a:t>
            </a:r>
            <a:r>
              <a:rPr lang="pt-BR" altLang="pt-BR" sz="1200"/>
              <a:t>(por isso na umbanda “cavalo”)</a:t>
            </a:r>
          </a:p>
          <a:p>
            <a:pPr algn="just" eaLnBrk="1" hangingPunct="1">
              <a:lnSpc>
                <a:spcPct val="150000"/>
              </a:lnSpc>
            </a:pPr>
            <a:endParaRPr lang="pt-BR" altLang="pt-BR" sz="2400"/>
          </a:p>
          <a:p>
            <a:pPr algn="just" eaLnBrk="1" hangingPunct="1">
              <a:lnSpc>
                <a:spcPct val="150000"/>
              </a:lnSpc>
            </a:pPr>
            <a:endParaRPr lang="pt-BR" altLang="pt-BR" sz="240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8F4CCF19-7C7F-0E95-2877-0A8401750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5413"/>
            <a:ext cx="705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Bloqueio/desequilíbrio dos Chakras</a:t>
            </a:r>
          </a:p>
        </p:txBody>
      </p:sp>
      <p:sp>
        <p:nvSpPr>
          <p:cNvPr id="18435" name="CaixaDeTexto 2">
            <a:extLst>
              <a:ext uri="{FF2B5EF4-FFF2-40B4-BE49-F238E27FC236}">
                <a16:creationId xmlns:a16="http://schemas.microsoft.com/office/drawing/2014/main" id="{CD7CD97C-B119-3B08-497B-E4F8F1D97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01675"/>
            <a:ext cx="871378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400"/>
              <a:t>A harmonia dos chakras depende do correto fluxo e circulação das nossa energias, e é percebida na própria saúde do corpo. Se houver bloqueio delas, a saúde estará debilitada também e precisamos corrigir esse sistema.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/>
              <a:t>Esses bloqueios podem ser causados por fatores internos ou externos, que incluem a presença de toxinas no organismo, stress, tensão muscular, desequilíbrio financeiro, emocional.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D48991D0-7385-B7DE-9FBD-7577B76BF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39713"/>
            <a:ext cx="705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Tratamento</a:t>
            </a:r>
          </a:p>
        </p:txBody>
      </p:sp>
      <p:sp>
        <p:nvSpPr>
          <p:cNvPr id="19459" name="CaixaDeTexto 2">
            <a:extLst>
              <a:ext uri="{FF2B5EF4-FFF2-40B4-BE49-F238E27FC236}">
                <a16:creationId xmlns:a16="http://schemas.microsoft.com/office/drawing/2014/main" id="{4D666882-B012-5D2F-043B-9B22F3CBA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22350"/>
            <a:ext cx="871378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400"/>
              <a:t>Terapias físicas como a acupuntura, homeopatia; 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400"/>
              <a:t>Terapias direcionadas para o campo eletromagnético, bioenergético e espiritual do corpo: Fluidoterapia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Revitalização instantânea das energias = através da respiração consciente ou “Meditação”.</a:t>
            </a:r>
            <a:endParaRPr lang="pt-BR" altLang="pt-BR" sz="2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1">
            <a:extLst>
              <a:ext uri="{FF2B5EF4-FFF2-40B4-BE49-F238E27FC236}">
                <a16:creationId xmlns:a16="http://schemas.microsoft.com/office/drawing/2014/main" id="{C375876B-C300-B9E2-4AD8-BA3992D2E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5413"/>
            <a:ext cx="8713788" cy="5078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01B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MANEIRAS DE EQUILIBRAR OS CHAKRAS:</a:t>
            </a:r>
          </a:p>
          <a:p>
            <a:pPr algn="ctr">
              <a:defRPr/>
            </a:pPr>
            <a:endParaRPr lang="pt-BR" b="1" dirty="0">
              <a:solidFill>
                <a:srgbClr val="01BF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pt-BR" dirty="0">
                <a:latin typeface="Arial" charset="0"/>
              </a:rPr>
              <a:t>Existem </a:t>
            </a:r>
            <a:r>
              <a:rPr lang="pt-BR" u="sng" dirty="0">
                <a:latin typeface="Arial" charset="0"/>
              </a:rPr>
              <a:t>várias técnicas</a:t>
            </a:r>
            <a:r>
              <a:rPr lang="pt-BR" dirty="0">
                <a:latin typeface="Arial" charset="0"/>
              </a:rPr>
              <a:t>, simples, onde o princípio básico está na “meditação” = esvaziar, relaxar a mente, reduzir frequência cardíaca (vibracional) e conectar-se com o elevado (poder da mente):</a:t>
            </a:r>
          </a:p>
          <a:p>
            <a:pPr algn="just">
              <a:defRPr/>
            </a:pPr>
            <a:endParaRPr lang="pt-BR" dirty="0">
              <a:solidFill>
                <a:srgbClr val="C00000"/>
              </a:solidFill>
              <a:latin typeface="Arial" charset="0"/>
            </a:endParaRPr>
          </a:p>
          <a:p>
            <a:pPr algn="ctr">
              <a:defRPr/>
            </a:pPr>
            <a:r>
              <a:rPr lang="pt-BR" b="1" dirty="0">
                <a:solidFill>
                  <a:srgbClr val="3A86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Simplesmente concentrando-se em sua respiração </a:t>
            </a:r>
            <a:r>
              <a:rPr lang="pt-BR" sz="1200" b="1" dirty="0">
                <a:solidFill>
                  <a:srgbClr val="01B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(aura = sopro de ar)</a:t>
            </a:r>
            <a:r>
              <a:rPr lang="pt-BR" b="1" dirty="0">
                <a:solidFill>
                  <a:srgbClr val="3A86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algn="just">
              <a:defRPr/>
            </a:pPr>
            <a:endParaRPr lang="pt-BR" b="1" dirty="0">
              <a:solidFill>
                <a:srgbClr val="3A86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>
              <a:defRPr/>
            </a:pPr>
            <a:r>
              <a:rPr lang="pt-BR" b="1" dirty="0">
                <a:solidFill>
                  <a:srgbClr val="3A86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Ouvindo músicas (sem letra) com sons variados de 	instrumentos sutis e/ou da natureza;</a:t>
            </a:r>
          </a:p>
          <a:p>
            <a:pPr algn="just">
              <a:defRPr/>
            </a:pPr>
            <a:endParaRPr lang="pt-BR" b="1" dirty="0">
              <a:solidFill>
                <a:srgbClr val="3A86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>
              <a:defRPr/>
            </a:pPr>
            <a:r>
              <a:rPr lang="pt-BR" b="1" dirty="0">
                <a:solidFill>
                  <a:srgbClr val="3A86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Repetindo um som ou mantra em particular;</a:t>
            </a:r>
          </a:p>
          <a:p>
            <a:pPr algn="just">
              <a:defRPr/>
            </a:pPr>
            <a:endParaRPr lang="pt-BR" b="1" dirty="0">
              <a:solidFill>
                <a:srgbClr val="3A86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>
              <a:defRPr/>
            </a:pPr>
            <a:r>
              <a:rPr lang="pt-BR" b="1" dirty="0">
                <a:solidFill>
                  <a:srgbClr val="3A86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Mentalizando e Sentindo emoções elevadas: compaixão, perdão, 	bondade, generosidade, amor incondicional.</a:t>
            </a:r>
          </a:p>
          <a:p>
            <a:pPr algn="just">
              <a:defRPr/>
            </a:pPr>
            <a:endParaRPr lang="pt-BR" b="1" dirty="0">
              <a:solidFill>
                <a:srgbClr val="3A86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>
              <a:defRPr/>
            </a:pPr>
            <a:r>
              <a:rPr lang="pt-BR" dirty="0">
                <a:latin typeface="Arial" charset="0"/>
              </a:rPr>
              <a:t>A harmonização também pode ser feita individualmente, em cada um dos chakras, e é de suma importância a “reforma intima” !!!.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ângulo 1">
            <a:extLst>
              <a:ext uri="{FF2B5EF4-FFF2-40B4-BE49-F238E27FC236}">
                <a16:creationId xmlns:a16="http://schemas.microsoft.com/office/drawing/2014/main" id="{8ACE5726-E50B-D40D-257B-A18AEF14E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69875"/>
            <a:ext cx="9001125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200" b="1">
                <a:solidFill>
                  <a:srgbClr val="01BF2E"/>
                </a:solidFill>
              </a:rPr>
              <a:t>Lembrem-se que o Conhecimento é um caminho sem volta !!!</a:t>
            </a:r>
          </a:p>
          <a:p>
            <a:pPr algn="ctr" eaLnBrk="1" hangingPunct="1"/>
            <a:endParaRPr lang="pt-BR" altLang="pt-BR" sz="2800" b="1">
              <a:solidFill>
                <a:srgbClr val="01BF2E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rgbClr val="01BF2E"/>
                </a:solidFill>
              </a:rPr>
              <a:t> </a:t>
            </a:r>
          </a:p>
          <a:p>
            <a:pPr algn="ctr" eaLnBrk="1" hangingPunct="1"/>
            <a:endParaRPr lang="pt-BR" altLang="pt-BR" sz="2800" b="1">
              <a:solidFill>
                <a:srgbClr val="01BF2E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rgbClr val="01BF2E"/>
                </a:solidFill>
              </a:rPr>
              <a:t>Que Deus esteja sempre convosco !!!</a:t>
            </a:r>
          </a:p>
          <a:p>
            <a:pPr algn="ctr" eaLnBrk="1" hangingPunct="1"/>
            <a:endParaRPr lang="pt-BR" altLang="pt-BR" sz="2800" b="1">
              <a:solidFill>
                <a:srgbClr val="01BF2E"/>
              </a:solidFill>
            </a:endParaRPr>
          </a:p>
          <a:p>
            <a:pPr algn="ctr" eaLnBrk="1" hangingPunct="1"/>
            <a:endParaRPr lang="pt-BR" altLang="pt-BR" sz="2800" b="1">
              <a:solidFill>
                <a:srgbClr val="01BF2E"/>
              </a:solidFill>
            </a:endParaRPr>
          </a:p>
          <a:p>
            <a:pPr algn="ctr" eaLnBrk="1" hangingPunct="1"/>
            <a:endParaRPr lang="pt-BR" altLang="pt-BR" sz="2800" b="1">
              <a:solidFill>
                <a:srgbClr val="01BF2E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rgbClr val="01BF2E"/>
                </a:solidFill>
              </a:rPr>
              <a:t>Tema do encontro de 27-08-2013:</a:t>
            </a:r>
            <a:endParaRPr lang="pt-BR" altLang="pt-BR" sz="2800">
              <a:solidFill>
                <a:srgbClr val="01BF2E"/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6A4D65-D6EA-BFA9-05AB-71391F7B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940050"/>
            <a:ext cx="8385175" cy="1074738"/>
          </a:xfrm>
        </p:spPr>
        <p:txBody>
          <a:bodyPr/>
          <a:lstStyle/>
          <a:p>
            <a:pPr algn="ctr">
              <a:defRPr/>
            </a:pPr>
            <a:r>
              <a:rPr lang="pt-BR" sz="2800" dirty="0">
                <a:solidFill>
                  <a:srgbClr val="C00000"/>
                </a:solidFill>
              </a:rPr>
              <a:t>O EVANGELHO </a:t>
            </a:r>
            <a:br>
              <a:rPr lang="pt-BR" sz="2800" dirty="0">
                <a:solidFill>
                  <a:srgbClr val="C00000"/>
                </a:solidFill>
              </a:rPr>
            </a:br>
            <a:r>
              <a:rPr lang="pt-BR" sz="2800" dirty="0">
                <a:solidFill>
                  <a:srgbClr val="C00000"/>
                </a:solidFill>
              </a:rPr>
              <a:t>SEGUNDO O ESPIRITISMO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0A966-6D67-D5B2-B9F4-D551FC1CA82B}"/>
              </a:ext>
            </a:extLst>
          </p:cNvPr>
          <p:cNvSpPr txBox="1"/>
          <p:nvPr/>
        </p:nvSpPr>
        <p:spPr>
          <a:xfrm>
            <a:off x="357188" y="4140200"/>
            <a:ext cx="85010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Capítulo XXV</a:t>
            </a:r>
          </a:p>
          <a:p>
            <a:pPr algn="ctr">
              <a:defRPr/>
            </a:pPr>
            <a:r>
              <a:rPr lang="pt-B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BUSCAI E ACHAREIS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F6022-47E4-1250-93CB-0643C8470B6A}"/>
              </a:ext>
            </a:extLst>
          </p:cNvPr>
          <p:cNvSpPr txBox="1"/>
          <p:nvPr/>
        </p:nvSpPr>
        <p:spPr>
          <a:xfrm>
            <a:off x="34925" y="1589088"/>
            <a:ext cx="9075738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pt-B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pt-BR" sz="2400" b="1" dirty="0">
              <a:solidFill>
                <a:srgbClr val="FFFFFF"/>
              </a:solidFill>
              <a:latin typeface="Arial" charset="0"/>
            </a:endParaRPr>
          </a:p>
          <a:p>
            <a:pPr algn="ctr">
              <a:defRPr/>
            </a:pPr>
            <a:r>
              <a:rPr lang="pt-BR" sz="2400" b="1" dirty="0">
                <a:solidFill>
                  <a:srgbClr val="FF0000"/>
                </a:solidFill>
                <a:latin typeface="Arial" charset="0"/>
              </a:rPr>
              <a:t>Fundamentada Filosoficamente em: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C63CC4F-7D9D-31EC-751D-FB1D6843E8C9}"/>
              </a:ext>
            </a:extLst>
          </p:cNvPr>
          <p:cNvSpPr/>
          <p:nvPr/>
        </p:nvSpPr>
        <p:spPr>
          <a:xfrm>
            <a:off x="3467100" y="36513"/>
            <a:ext cx="2212975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PALESTRA: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21A2053-8E5C-4D61-1651-F42DDF6A4034}"/>
              </a:ext>
            </a:extLst>
          </p:cNvPr>
          <p:cNvSpPr/>
          <p:nvPr/>
        </p:nvSpPr>
        <p:spPr>
          <a:xfrm>
            <a:off x="179388" y="646113"/>
            <a:ext cx="8786812" cy="1570037"/>
          </a:xfrm>
          <a:prstGeom prst="rect">
            <a:avLst/>
          </a:prstGeom>
          <a:ln w="31750" cap="rnd" cmpd="thickThin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ESTADO VIBRACIONAL</a:t>
            </a:r>
          </a:p>
          <a:p>
            <a:pPr algn="ctr">
              <a:defRPr/>
            </a:pPr>
            <a:r>
              <a:rPr lang="pt-B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Você É, e vive aquilo que vibra ...</a:t>
            </a:r>
          </a:p>
          <a:p>
            <a:pPr algn="ctr">
              <a:defRPr/>
            </a:pPr>
            <a:r>
              <a:rPr lang="pt-BR" sz="2400" b="1" dirty="0">
                <a:solidFill>
                  <a:srgbClr val="FFFFFF"/>
                </a:solidFill>
                <a:latin typeface="Arial" charset="0"/>
              </a:rPr>
              <a:t>A LEI DA ATRAÇÃO  FUNDAMENTADA PELA FÍSICA QUÂNTICA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1">
            <a:extLst>
              <a:ext uri="{FF2B5EF4-FFF2-40B4-BE49-F238E27FC236}">
                <a16:creationId xmlns:a16="http://schemas.microsoft.com/office/drawing/2014/main" id="{DDEE38BE-781E-AE4A-8625-8EE37536F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524250"/>
            <a:ext cx="7200900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Obrigado !!!</a:t>
            </a:r>
          </a:p>
          <a:p>
            <a:pPr algn="ctr">
              <a:defRPr/>
            </a:pPr>
            <a:endParaRPr lang="pt-B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zoom/>
    <p:sndAc>
      <p:stSnd loop="1">
        <p:snd r:embed="rId2" name="Dwelling In Peace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ângulo 2">
            <a:extLst>
              <a:ext uri="{FF2B5EF4-FFF2-40B4-BE49-F238E27FC236}">
                <a16:creationId xmlns:a16="http://schemas.microsoft.com/office/drawing/2014/main" id="{60E7DF44-0882-FADA-0E86-5BB392C91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93675"/>
            <a:ext cx="903605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/>
              <a:t>		FALTA TERMINAR  ..... ???????</a:t>
            </a:r>
          </a:p>
          <a:p>
            <a:pPr eaLnBrk="1" hangingPunct="1"/>
            <a:endParaRPr lang="pt-BR" altLang="pt-BR" sz="1400"/>
          </a:p>
          <a:p>
            <a:pPr eaLnBrk="1" hangingPunct="1"/>
            <a:r>
              <a:rPr lang="pt-BR" altLang="pt-BR" sz="1400"/>
              <a:t> GLANDULA = função de secretar  substâncias com função pré determinada</a:t>
            </a:r>
          </a:p>
          <a:p>
            <a:pPr eaLnBrk="1" hangingPunct="1"/>
            <a:endParaRPr lang="pt-BR" altLang="pt-BR" sz="1400"/>
          </a:p>
          <a:p>
            <a:pPr eaLnBrk="1" hangingPunct="1"/>
            <a:r>
              <a:rPr lang="pt-BR" altLang="pt-BR" sz="1400"/>
              <a:t>Pâncreas = produz insulina e enzimas digestivas</a:t>
            </a:r>
          </a:p>
          <a:p>
            <a:pPr eaLnBrk="1" hangingPunct="1"/>
            <a:endParaRPr lang="pt-BR" altLang="pt-BR" sz="1400"/>
          </a:p>
          <a:p>
            <a:pPr eaLnBrk="1" hangingPunct="1"/>
            <a:endParaRPr lang="pt-BR" altLang="pt-BR" sz="1400"/>
          </a:p>
          <a:p>
            <a:pPr eaLnBrk="1" hangingPunct="1"/>
            <a:r>
              <a:rPr lang="pt-BR" altLang="pt-BR" sz="1400"/>
              <a:t>Pineal = </a:t>
            </a:r>
          </a:p>
          <a:p>
            <a:pPr eaLnBrk="1" hangingPunct="1"/>
            <a:endParaRPr lang="pt-BR" altLang="pt-BR" sz="1400"/>
          </a:p>
          <a:p>
            <a:pPr eaLnBrk="1" hangingPunct="1"/>
            <a:r>
              <a:rPr lang="pt-BR" altLang="pt-BR" sz="1400"/>
              <a:t>Pituitária ou Hipófise é responsável pela regulação da atividade de outras </a:t>
            </a:r>
            <a:r>
              <a:rPr lang="pt-BR" altLang="pt-BR" sz="1400">
                <a:hlinkClick r:id="rId3" tooltip="Glândula"/>
              </a:rPr>
              <a:t>glândulas</a:t>
            </a:r>
            <a:r>
              <a:rPr lang="pt-BR" altLang="pt-BR" sz="1400"/>
              <a:t> e de várias funções do organismo como o crescimento e secreção do leite através das mamas. Hormônios liberados: do crescimento,prolactina (estrogênio e progesterona e produção leite), folículo-estimulante, estimulante da tireoide, adrenocorticotrófico (corticosuprarenais), endorfinas, vasopressina (pressão, antidiurética), ocitocina.</a:t>
            </a:r>
          </a:p>
          <a:p>
            <a:pPr eaLnBrk="1" hangingPunct="1"/>
            <a:endParaRPr lang="pt-BR" altLang="pt-BR" sz="1400"/>
          </a:p>
          <a:p>
            <a:pPr eaLnBrk="1" hangingPunct="1"/>
            <a:endParaRPr lang="pt-BR" altLang="pt-BR" sz="1400"/>
          </a:p>
          <a:p>
            <a:pPr eaLnBrk="1" hangingPunct="1"/>
            <a:r>
              <a:rPr lang="pt-BR" altLang="pt-BR" sz="1400"/>
              <a:t>Tireoide = </a:t>
            </a:r>
          </a:p>
          <a:p>
            <a:pPr eaLnBrk="1" hangingPunct="1"/>
            <a:endParaRPr lang="pt-BR" altLang="pt-BR" sz="1400"/>
          </a:p>
          <a:p>
            <a:pPr eaLnBrk="1" hangingPunct="1"/>
            <a:r>
              <a:rPr lang="pt-BR" altLang="pt-BR" sz="1400"/>
              <a:t>Timo = </a:t>
            </a:r>
          </a:p>
          <a:p>
            <a:pPr eaLnBrk="1" hangingPunct="1"/>
            <a:endParaRPr lang="pt-BR" altLang="pt-BR" sz="1400"/>
          </a:p>
          <a:p>
            <a:pPr eaLnBrk="1" hangingPunct="1"/>
            <a:r>
              <a:rPr lang="pt-BR" altLang="pt-BR" sz="1400"/>
              <a:t>Supra renais = </a:t>
            </a:r>
          </a:p>
          <a:p>
            <a:pPr eaLnBrk="1" hangingPunct="1"/>
            <a:endParaRPr lang="pt-BR" altLang="pt-BR" sz="1400"/>
          </a:p>
          <a:p>
            <a:pPr eaLnBrk="1" hangingPunct="1"/>
            <a:r>
              <a:rPr lang="pt-BR" altLang="pt-BR" sz="1400"/>
              <a:t>Ovário, Testículo = </a:t>
            </a:r>
          </a:p>
          <a:p>
            <a:pPr eaLnBrk="1" hangingPunct="1"/>
            <a:endParaRPr lang="pt-BR" altLang="pt-BR" sz="1400"/>
          </a:p>
          <a:p>
            <a:pPr eaLnBrk="1" hangingPunct="1"/>
            <a:endParaRPr lang="pt-BR" altLang="pt-BR" sz="1400"/>
          </a:p>
          <a:p>
            <a:pPr eaLnBrk="1" hangingPunct="1"/>
            <a:endParaRPr lang="pt-BR" altLang="pt-BR" sz="1400"/>
          </a:p>
          <a:p>
            <a:pPr eaLnBrk="1" hangingPunct="1"/>
            <a:endParaRPr lang="pt-BR" altLang="pt-BR" sz="1400"/>
          </a:p>
          <a:p>
            <a:pPr eaLnBrk="1" hangingPunct="1"/>
            <a:endParaRPr lang="pt-BR" altLang="pt-BR" sz="1400"/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794575C-B598-43D0-91B9-B055D4BB5FF8}"/>
              </a:ext>
            </a:extLst>
          </p:cNvPr>
          <p:cNvSpPr/>
          <p:nvPr/>
        </p:nvSpPr>
        <p:spPr>
          <a:xfrm>
            <a:off x="179388" y="569913"/>
            <a:ext cx="8856662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latin typeface="Arial" charset="0"/>
              </a:rPr>
              <a:t>Allan Kardec</a:t>
            </a:r>
            <a:r>
              <a:rPr lang="pt-BR" dirty="0">
                <a:latin typeface="Arial" charset="0"/>
              </a:rPr>
              <a:t> no </a:t>
            </a:r>
            <a:r>
              <a:rPr lang="pt-BR" b="1" dirty="0">
                <a:latin typeface="Arial" charset="0"/>
              </a:rPr>
              <a:t>Livros dos Espíritos</a:t>
            </a:r>
            <a:r>
              <a:rPr lang="pt-BR" dirty="0">
                <a:latin typeface="Arial" charset="0"/>
              </a:rPr>
              <a:t> (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1.857</a:t>
            </a:r>
            <a:r>
              <a:rPr lang="pt-BR" dirty="0">
                <a:latin typeface="Arial" charset="0"/>
              </a:rPr>
              <a:t>) na questão 146 fala o seguinte:</a:t>
            </a:r>
          </a:p>
          <a:p>
            <a:pPr>
              <a:defRPr/>
            </a:pPr>
            <a:endParaRPr lang="pt-BR" dirty="0">
              <a:latin typeface="Arial" charset="0"/>
            </a:endParaRPr>
          </a:p>
          <a:p>
            <a:pPr>
              <a:defRPr/>
            </a:pPr>
            <a:r>
              <a:rPr lang="pt-BR" b="1" dirty="0">
                <a:latin typeface="Arial" charset="0"/>
              </a:rPr>
              <a:t>146 - Tem a alma uma sede determinada no corpo, mais ou menos circunscrita?</a:t>
            </a:r>
          </a:p>
          <a:p>
            <a:pPr>
              <a:lnSpc>
                <a:spcPct val="150000"/>
              </a:lnSpc>
              <a:defRPr/>
            </a:pPr>
            <a:r>
              <a:rPr lang="pt-BR" i="1" dirty="0">
                <a:latin typeface="Arial" charset="0"/>
              </a:rPr>
              <a:t>"Não; contudo é costume dizer que ela se situa mais particularmente </a:t>
            </a:r>
            <a:r>
              <a:rPr lang="pt-BR" b="1" i="1" dirty="0">
                <a:latin typeface="Arial" charset="0"/>
              </a:rPr>
              <a:t>na cabeça </a:t>
            </a:r>
            <a:r>
              <a:rPr lang="pt-BR" i="1" dirty="0">
                <a:latin typeface="Arial" charset="0"/>
              </a:rPr>
              <a:t>em se tratando dos grandes gênios e daqueles que usam intensivamente o pensamento, e </a:t>
            </a:r>
            <a:r>
              <a:rPr lang="pt-BR" b="1" i="1" dirty="0">
                <a:latin typeface="Arial" charset="0"/>
              </a:rPr>
              <a:t>no coração </a:t>
            </a:r>
            <a:r>
              <a:rPr lang="pt-BR" i="1" dirty="0">
                <a:latin typeface="Arial" charset="0"/>
              </a:rPr>
              <a:t>daqueles que amam a humanidade ...“</a:t>
            </a:r>
          </a:p>
          <a:p>
            <a:pPr>
              <a:defRPr/>
            </a:pPr>
            <a:endParaRPr lang="pt-BR" dirty="0">
              <a:latin typeface="Arial" charset="0"/>
            </a:endParaRPr>
          </a:p>
          <a:p>
            <a:pPr>
              <a:defRPr/>
            </a:pPr>
            <a:r>
              <a:rPr lang="pt-BR" b="1" dirty="0">
                <a:latin typeface="Arial" charset="0"/>
              </a:rPr>
              <a:t>146.a - Que se deve pensar da opinião daqueles que situam a alma num determinado centro vital?</a:t>
            </a:r>
          </a:p>
          <a:p>
            <a:pPr>
              <a:lnSpc>
                <a:spcPct val="150000"/>
              </a:lnSpc>
              <a:defRPr/>
            </a:pPr>
            <a:r>
              <a:rPr lang="pt-BR" i="1" dirty="0">
                <a:latin typeface="Arial" charset="0"/>
              </a:rPr>
              <a:t>"Naturalmente, que </a:t>
            </a:r>
            <a:r>
              <a:rPr lang="pt-BR" b="1" i="1" dirty="0">
                <a:latin typeface="Arial" charset="0"/>
              </a:rPr>
              <a:t>o espírito se encontra de preferência na parte do organismo referida pelo que assim pensa</a:t>
            </a:r>
            <a:r>
              <a:rPr lang="pt-BR" i="1" dirty="0">
                <a:latin typeface="Arial" charset="0"/>
              </a:rPr>
              <a:t>, um ponto ao qual dirige todas as suas sensações. ...  </a:t>
            </a:r>
            <a:endParaRPr lang="pt-BR" dirty="0">
              <a:latin typeface="Arial" charset="0"/>
            </a:endParaRPr>
          </a:p>
        </p:txBody>
      </p:sp>
      <p:sp>
        <p:nvSpPr>
          <p:cNvPr id="8195" name="CaixaDeTexto 2">
            <a:extLst>
              <a:ext uri="{FF2B5EF4-FFF2-40B4-BE49-F238E27FC236}">
                <a16:creationId xmlns:a16="http://schemas.microsoft.com/office/drawing/2014/main" id="{2FE896F4-0671-59F9-CC89-93B238829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3975"/>
            <a:ext cx="6697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Fundamentação nas Bibliografias básicas do Espiritismo !!!?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tângulo 4">
            <a:extLst>
              <a:ext uri="{FF2B5EF4-FFF2-40B4-BE49-F238E27FC236}">
                <a16:creationId xmlns:a16="http://schemas.microsoft.com/office/drawing/2014/main" id="{7A76B476-269A-167B-B0EF-810A27DCD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3306763"/>
            <a:ext cx="5832475" cy="1416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Arial" charset="0"/>
              </a:rPr>
              <a:t>Em1.752 eletricidade; </a:t>
            </a:r>
            <a:r>
              <a:rPr lang="pt-BR" b="1" dirty="0">
                <a:latin typeface="Arial" charset="0"/>
              </a:rPr>
              <a:t>1.864</a:t>
            </a:r>
            <a:r>
              <a:rPr lang="pt-BR" dirty="0">
                <a:latin typeface="Arial" charset="0"/>
              </a:rPr>
              <a:t> eletromagnetismo; </a:t>
            </a:r>
          </a:p>
          <a:p>
            <a:pPr algn="ctr">
              <a:defRPr/>
            </a:pPr>
            <a:endParaRPr lang="pt-BR" dirty="0">
              <a:latin typeface="Arial" charset="0"/>
            </a:endParaRPr>
          </a:p>
          <a:p>
            <a:pPr algn="ctr">
              <a:defRPr/>
            </a:pPr>
            <a:r>
              <a:rPr lang="pt-BR" b="1" dirty="0">
                <a:latin typeface="Arial" charset="0"/>
              </a:rPr>
              <a:t>...Allan Kardec</a:t>
            </a:r>
            <a:r>
              <a:rPr lang="pt-BR" dirty="0">
                <a:latin typeface="Arial" charset="0"/>
              </a:rPr>
              <a:t> no </a:t>
            </a:r>
            <a:r>
              <a:rPr lang="pt-BR" b="1" dirty="0">
                <a:latin typeface="Arial" charset="0"/>
              </a:rPr>
              <a:t>Livros dos Espíritos</a:t>
            </a:r>
            <a:r>
              <a:rPr lang="pt-BR" dirty="0">
                <a:latin typeface="Arial" charset="0"/>
              </a:rPr>
              <a:t> (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1.857</a:t>
            </a:r>
            <a:r>
              <a:rPr lang="pt-BR" dirty="0">
                <a:latin typeface="Arial" charset="0"/>
              </a:rPr>
              <a:t>) ...</a:t>
            </a:r>
          </a:p>
          <a:p>
            <a:pPr algn="ctr">
              <a:defRPr/>
            </a:pPr>
            <a:endParaRPr lang="pt-BR" sz="1600" dirty="0">
              <a:latin typeface="Arial" charset="0"/>
            </a:endParaRPr>
          </a:p>
          <a:p>
            <a:pPr algn="ctr">
              <a:defRPr/>
            </a:pPr>
            <a:r>
              <a:rPr lang="pt-BR" sz="1600" dirty="0">
                <a:latin typeface="Arial" charset="0"/>
              </a:rPr>
              <a:t>Buscar evolução moral e intelectual</a:t>
            </a:r>
          </a:p>
        </p:txBody>
      </p: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E231B003-C178-8A9B-66E1-83A361533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98438"/>
            <a:ext cx="4824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Chakras = uma definição</a:t>
            </a:r>
          </a:p>
        </p:txBody>
      </p:sp>
      <p:sp>
        <p:nvSpPr>
          <p:cNvPr id="10243" name="CaixaDeTexto 2">
            <a:extLst>
              <a:ext uri="{FF2B5EF4-FFF2-40B4-BE49-F238E27FC236}">
                <a16:creationId xmlns:a16="http://schemas.microsoft.com/office/drawing/2014/main" id="{FA1829EF-47F2-15CC-E554-16D9860BA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46138"/>
            <a:ext cx="8713787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Centros de força (energia eletromagnetica) distribuídos em nosso corpo FÍSICO !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Conectam-se ao corpo energético (astral, perispírito) pelo “magnetismo”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Chakra</a:t>
            </a:r>
            <a:r>
              <a:rPr lang="pt-BR" altLang="pt-BR" sz="2400"/>
              <a:t> é associado com funções físicas e psicológicas do corpo. A função da parte física desses centros é mandar energia para o órgão específico influenciando na saúde do mesmo.</a:t>
            </a:r>
            <a:endParaRPr lang="pt-BR" altLang="pt-BR" sz="2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E821A1F-8476-77C8-4353-E27B025E6174}"/>
              </a:ext>
            </a:extLst>
          </p:cNvPr>
          <p:cNvSpPr/>
          <p:nvPr/>
        </p:nvSpPr>
        <p:spPr>
          <a:xfrm>
            <a:off x="107950" y="569913"/>
            <a:ext cx="8928100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pt-BR" sz="2400" dirty="0">
                <a:latin typeface="Arial" charset="0"/>
              </a:rPr>
              <a:t>Todo </a:t>
            </a:r>
            <a:r>
              <a:rPr lang="pt-B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campo elétrico </a:t>
            </a:r>
            <a:r>
              <a:rPr lang="pt-BR" sz="2400" dirty="0">
                <a:latin typeface="Arial" charset="0"/>
              </a:rPr>
              <a:t>oscilando 	</a:t>
            </a:r>
          </a:p>
          <a:p>
            <a:pPr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				</a:t>
            </a:r>
            <a:r>
              <a:rPr lang="pt-B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gera um campo magnético </a:t>
            </a:r>
            <a:r>
              <a:rPr lang="pt-BR" sz="2400" dirty="0">
                <a:latin typeface="Arial" charset="0"/>
              </a:rPr>
              <a:t>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400" dirty="0">
                <a:latin typeface="Arial" charset="0"/>
              </a:rPr>
              <a:t>Todo </a:t>
            </a:r>
            <a:r>
              <a:rPr lang="pt-B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campo magnético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t-BR" sz="2400" dirty="0">
                <a:latin typeface="Arial" charset="0"/>
              </a:rPr>
              <a:t>oscilando </a:t>
            </a:r>
          </a:p>
          <a:p>
            <a:pPr>
              <a:lnSpc>
                <a:spcPct val="150000"/>
              </a:lnSpc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				</a:t>
            </a:r>
            <a:r>
              <a:rPr lang="pt-B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gera um campo elétrico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400" dirty="0">
                <a:latin typeface="Arial" charset="0"/>
              </a:rPr>
              <a:t>O corpo humano possui uma rede de fluxo contínuo que alimenta as células, órgãos e vários sistemas dentro do complexo corpo humano. Esse conjunto corresponde ao Sistema de Energia Sutil do corpo, e </a:t>
            </a:r>
            <a:r>
              <a:rPr lang="pt-BR" sz="2400" u="sng" dirty="0">
                <a:latin typeface="Arial" charset="0"/>
              </a:rPr>
              <a:t>gera um campo elétrico </a:t>
            </a:r>
            <a:r>
              <a:rPr lang="pt-BR" sz="2400" dirty="0">
                <a:latin typeface="Arial" charset="0"/>
              </a:rPr>
              <a:t>peculiar.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267" name="CaixaDeTexto 2">
            <a:extLst>
              <a:ext uri="{FF2B5EF4-FFF2-40B4-BE49-F238E27FC236}">
                <a16:creationId xmlns:a16="http://schemas.microsoft.com/office/drawing/2014/main" id="{E48B9A21-CC16-8F9C-6B37-ABC1837A7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3975"/>
            <a:ext cx="741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/>
              <a:t>Fundamentação nas ciências: Elétrica e Biologia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1894F4D-3978-B0A5-2F2B-12FBABD65E04}"/>
              </a:ext>
            </a:extLst>
          </p:cNvPr>
          <p:cNvSpPr/>
          <p:nvPr/>
        </p:nvSpPr>
        <p:spPr>
          <a:xfrm>
            <a:off x="107950" y="814388"/>
            <a:ext cx="89281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pt-BR" sz="2400" dirty="0">
                <a:latin typeface="Arial" charset="0"/>
              </a:rPr>
              <a:t>Até as reações químicas são simples troca de energia (</a:t>
            </a:r>
            <a:r>
              <a:rPr lang="pt-BR" sz="2400" dirty="0" err="1">
                <a:latin typeface="Arial" charset="0"/>
              </a:rPr>
              <a:t>Ex</a:t>
            </a:r>
            <a:r>
              <a:rPr lang="pt-BR" sz="2400" dirty="0">
                <a:latin typeface="Arial" charset="0"/>
              </a:rPr>
              <a:t>: Galvanoplastia = Zn</a:t>
            </a:r>
            <a:r>
              <a:rPr lang="pt-BR" sz="2400" baseline="30000" dirty="0">
                <a:latin typeface="Arial" charset="0"/>
              </a:rPr>
              <a:t>+2</a:t>
            </a:r>
            <a:r>
              <a:rPr lang="pt-BR" sz="2400" dirty="0">
                <a:latin typeface="Arial" charset="0"/>
              </a:rPr>
              <a:t>  + 2 é = Zn</a:t>
            </a:r>
            <a:r>
              <a:rPr lang="pt-BR" sz="2400" baseline="30000" dirty="0">
                <a:latin typeface="Arial" charset="0"/>
              </a:rPr>
              <a:t>0</a:t>
            </a:r>
            <a:r>
              <a:rPr lang="pt-BR" sz="2400" dirty="0">
                <a:latin typeface="Arial" charset="0"/>
              </a:rPr>
              <a:t>) 		</a:t>
            </a:r>
            <a:r>
              <a:rPr lang="pt-BR" sz="1400" dirty="0">
                <a:latin typeface="Arial" charset="0"/>
              </a:rPr>
              <a:t>(</a:t>
            </a:r>
            <a:r>
              <a:rPr lang="pt-BR" sz="1400" dirty="0" err="1">
                <a:latin typeface="Arial" charset="0"/>
              </a:rPr>
              <a:t>Mirabologia</a:t>
            </a:r>
            <a:r>
              <a:rPr lang="pt-BR" sz="1400" dirty="0">
                <a:latin typeface="Arial" charset="0"/>
              </a:rPr>
              <a:t>)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Nos chakras então, tem-se a maneira com a qual o mundo espiritual consegue “transformar, operar” no mundo material (magnetismo = elétrico)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291" name="CaixaDeTexto 2">
            <a:extLst>
              <a:ext uri="{FF2B5EF4-FFF2-40B4-BE49-F238E27FC236}">
                <a16:creationId xmlns:a16="http://schemas.microsoft.com/office/drawing/2014/main" id="{1CBC2CC3-AD87-D799-1BDB-73CC99DFB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3975"/>
            <a:ext cx="7561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/>
              <a:t>Fundamentação nas ciências: Elétrica e Biologia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A6CA0EC9-EAA7-CDC1-5B52-2B846229A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39713"/>
            <a:ext cx="705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Então os Chakras podem ser “medidos” ???</a:t>
            </a:r>
          </a:p>
        </p:txBody>
      </p:sp>
      <p:sp>
        <p:nvSpPr>
          <p:cNvPr id="13315" name="CaixaDeTexto 2">
            <a:extLst>
              <a:ext uri="{FF2B5EF4-FFF2-40B4-BE49-F238E27FC236}">
                <a16:creationId xmlns:a16="http://schemas.microsoft.com/office/drawing/2014/main" id="{E101AC9B-BB0D-370A-3DF0-656DF1946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22350"/>
            <a:ext cx="8713787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 !!! Através da “Bioletrografia”, utilizando o recurso do equipamento que gera um campo elétrico de alta tensão, baixa corrente e alta frequência, a fim de produzir o fenômeno eletrofísico chamado de Efeito Corona, mais conhecido como “Efeito Kirlian”.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B2752A98-78DF-12A1-A29C-ADEDB18FE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3975"/>
            <a:ext cx="7058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Exemplos de “medições”</a:t>
            </a:r>
          </a:p>
        </p:txBody>
      </p:sp>
      <p:pic>
        <p:nvPicPr>
          <p:cNvPr id="77826" name="Picture 2">
            <a:extLst>
              <a:ext uri="{FF2B5EF4-FFF2-40B4-BE49-F238E27FC236}">
                <a16:creationId xmlns:a16="http://schemas.microsoft.com/office/drawing/2014/main" id="{B66E047D-0B8E-CAAB-1229-25012D92D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6"/>
          <a:stretch>
            <a:fillRect/>
          </a:stretch>
        </p:blipFill>
        <p:spPr bwMode="auto">
          <a:xfrm>
            <a:off x="1957388" y="1506538"/>
            <a:ext cx="5351462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aixaDeTexto 3">
            <a:extLst>
              <a:ext uri="{FF2B5EF4-FFF2-40B4-BE49-F238E27FC236}">
                <a16:creationId xmlns:a16="http://schemas.microsoft.com/office/drawing/2014/main" id="{E4B2B327-C1E5-0DA8-8E0F-B1B89FDB9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749300"/>
            <a:ext cx="6624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Eletrografia dos dedos de um paciente com Obsessão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3D6AA6A-B060-4D0D-A22D-FEBDD8F90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406900"/>
            <a:ext cx="6624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/>
              <a:t>Evolução no tratamento com Fluidoterapia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8DE6DCA1-7DF8-3121-FE32-665A4EB4B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3975"/>
            <a:ext cx="7058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Exemplos de “medições”</a:t>
            </a:r>
          </a:p>
        </p:txBody>
      </p:sp>
      <p:sp>
        <p:nvSpPr>
          <p:cNvPr id="15363" name="CaixaDeTexto 3">
            <a:extLst>
              <a:ext uri="{FF2B5EF4-FFF2-40B4-BE49-F238E27FC236}">
                <a16:creationId xmlns:a16="http://schemas.microsoft.com/office/drawing/2014/main" id="{45C71F6B-65F5-7777-2922-4AFD04044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661988"/>
            <a:ext cx="698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Eletrografia realizada durante programa “Jô Soares” </a:t>
            </a:r>
          </a:p>
        </p:txBody>
      </p:sp>
      <p:pic>
        <p:nvPicPr>
          <p:cNvPr id="78850" name="Picture 2">
            <a:extLst>
              <a:ext uri="{FF2B5EF4-FFF2-40B4-BE49-F238E27FC236}">
                <a16:creationId xmlns:a16="http://schemas.microsoft.com/office/drawing/2014/main" id="{5251236C-204A-7787-6C82-3B72423C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1" t="18105" r="40057" b="40947"/>
          <a:stretch>
            <a:fillRect/>
          </a:stretch>
        </p:blipFill>
        <p:spPr bwMode="auto">
          <a:xfrm>
            <a:off x="34925" y="1133475"/>
            <a:ext cx="4249738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>
            <a:extLst>
              <a:ext uri="{FF2B5EF4-FFF2-40B4-BE49-F238E27FC236}">
                <a16:creationId xmlns:a16="http://schemas.microsoft.com/office/drawing/2014/main" id="{DBBB4F29-462F-3FB5-AB82-07E27949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4" t="22974" r="53816" b="47791"/>
          <a:stretch>
            <a:fillRect/>
          </a:stretch>
        </p:blipFill>
        <p:spPr bwMode="auto">
          <a:xfrm>
            <a:off x="5148263" y="1146175"/>
            <a:ext cx="319722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apas de cristal">
  <a:themeElements>
    <a:clrScheme name="Capas de cristal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Capas de crist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as de cristal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de cristal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1043</Words>
  <Application>Microsoft Office PowerPoint</Application>
  <PresentationFormat>Personalizar</PresentationFormat>
  <Paragraphs>119</Paragraphs>
  <Slides>19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Arial</vt:lpstr>
      <vt:lpstr>Calibri</vt:lpstr>
      <vt:lpstr>Arial Black</vt:lpstr>
      <vt:lpstr>Wingdings</vt:lpstr>
      <vt:lpstr>Verdana</vt:lpstr>
      <vt:lpstr>Design padrão</vt:lpstr>
      <vt:lpstr>1_Design padrão</vt:lpstr>
      <vt:lpstr>2_Design padrão</vt:lpstr>
      <vt:lpstr>Capas de cristal</vt:lpstr>
      <vt:lpstr>3_Design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EVANGELHO  SEGUNDO O ESPIRITISMO</vt:lpstr>
      <vt:lpstr>Apresentação do PowerPoint</vt:lpstr>
      <vt:lpstr>Apresentação do PowerPoint</vt:lpstr>
    </vt:vector>
  </TitlesOfParts>
  <Company>Usuario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</dc:creator>
  <cp:lastModifiedBy>Márcio Pincinato</cp:lastModifiedBy>
  <cp:revision>86</cp:revision>
  <cp:lastPrinted>2012-12-04T14:01:26Z</cp:lastPrinted>
  <dcterms:created xsi:type="dcterms:W3CDTF">2012-06-10T17:56:15Z</dcterms:created>
  <dcterms:modified xsi:type="dcterms:W3CDTF">2022-05-27T11:48:03Z</dcterms:modified>
</cp:coreProperties>
</file>